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7"/>
  </p:notesMasterIdLst>
  <p:handoutMasterIdLst>
    <p:handoutMasterId r:id="rId38"/>
  </p:handoutMasterIdLst>
  <p:sldIdLst>
    <p:sldId id="256" r:id="rId2"/>
    <p:sldId id="293" r:id="rId3"/>
    <p:sldId id="324" r:id="rId4"/>
    <p:sldId id="266" r:id="rId5"/>
    <p:sldId id="311" r:id="rId6"/>
    <p:sldId id="307" r:id="rId7"/>
    <p:sldId id="309" r:id="rId8"/>
    <p:sldId id="325" r:id="rId9"/>
    <p:sldId id="269" r:id="rId10"/>
    <p:sldId id="327" r:id="rId11"/>
    <p:sldId id="272" r:id="rId12"/>
    <p:sldId id="298" r:id="rId13"/>
    <p:sldId id="312" r:id="rId14"/>
    <p:sldId id="328" r:id="rId15"/>
    <p:sldId id="300" r:id="rId16"/>
    <p:sldId id="301" r:id="rId17"/>
    <p:sldId id="259" r:id="rId18"/>
    <p:sldId id="323" r:id="rId19"/>
    <p:sldId id="315" r:id="rId20"/>
    <p:sldId id="336" r:id="rId21"/>
    <p:sldId id="340" r:id="rId22"/>
    <p:sldId id="341" r:id="rId23"/>
    <p:sldId id="316" r:id="rId24"/>
    <p:sldId id="318" r:id="rId25"/>
    <p:sldId id="329" r:id="rId26"/>
    <p:sldId id="334" r:id="rId27"/>
    <p:sldId id="303" r:id="rId28"/>
    <p:sldId id="275" r:id="rId29"/>
    <p:sldId id="322" r:id="rId30"/>
    <p:sldId id="319" r:id="rId31"/>
    <p:sldId id="320" r:id="rId32"/>
    <p:sldId id="330" r:id="rId33"/>
    <p:sldId id="331" r:id="rId34"/>
    <p:sldId id="332" r:id="rId35"/>
    <p:sldId id="33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33"/>
    <p:restoredTop sz="93061"/>
  </p:normalViewPr>
  <p:slideViewPr>
    <p:cSldViewPr snapToGrid="0" snapToObjects="1">
      <p:cViewPr varScale="1">
        <p:scale>
          <a:sx n="119" d="100"/>
          <a:sy n="119" d="100"/>
        </p:scale>
        <p:origin x="230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6" d="100"/>
          <a:sy n="156" d="100"/>
        </p:scale>
        <p:origin x="648" y="-41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762BDD-D2C4-734E-B75D-36AA1DC43E26}" type="datetimeFigureOut">
              <a:rPr lang="en-US" smtClean="0"/>
              <a:t>10/28/19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D9A8EC-A8A2-2F47-85FC-1B49906BB440}" type="slidenum">
              <a:rPr lang="en-US" smtClean="0"/>
              <a:t>‹#›</a:t>
            </a:fld>
            <a:endParaRPr lang="en-US"/>
          </a:p>
        </p:txBody>
      </p:sp>
    </p:spTree>
    <p:extLst>
      <p:ext uri="{BB962C8B-B14F-4D97-AF65-F5344CB8AC3E}">
        <p14:creationId xmlns:p14="http://schemas.microsoft.com/office/powerpoint/2010/main" val="1650035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72B069-43CA-1B4B-AED9-BBDD811F0A49}" type="datetimeFigureOut">
              <a:rPr lang="en-US" smtClean="0"/>
              <a:t>10/28/19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871B2-2C93-1B48-8C2D-788C0D2FC3B1}" type="slidenum">
              <a:rPr lang="en-US" smtClean="0"/>
              <a:t>‹#›</a:t>
            </a:fld>
            <a:endParaRPr lang="en-US"/>
          </a:p>
        </p:txBody>
      </p:sp>
    </p:spTree>
    <p:extLst>
      <p:ext uri="{BB962C8B-B14F-4D97-AF65-F5344CB8AC3E}">
        <p14:creationId xmlns:p14="http://schemas.microsoft.com/office/powerpoint/2010/main" val="34862014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79871B2-2C93-1B48-8C2D-788C0D2FC3B1}" type="slidenum">
              <a:rPr lang="en-US" smtClean="0"/>
              <a:t>1</a:t>
            </a:fld>
            <a:endParaRPr lang="en-US" dirty="0"/>
          </a:p>
        </p:txBody>
      </p:sp>
    </p:spTree>
    <p:extLst>
      <p:ext uri="{BB962C8B-B14F-4D97-AF65-F5344CB8AC3E}">
        <p14:creationId xmlns:p14="http://schemas.microsoft.com/office/powerpoint/2010/main" val="251130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the IOSC do for our clients.</a:t>
            </a:r>
          </a:p>
          <a:p>
            <a:r>
              <a:rPr lang="en-US" dirty="0"/>
              <a:t>This is the most important message we give to clients every day. This is a safe place and we will walk the journey with you.</a:t>
            </a:r>
          </a:p>
        </p:txBody>
      </p:sp>
      <p:sp>
        <p:nvSpPr>
          <p:cNvPr id="4" name="Slide Number Placeholder 3"/>
          <p:cNvSpPr>
            <a:spLocks noGrp="1"/>
          </p:cNvSpPr>
          <p:nvPr>
            <p:ph type="sldNum" sz="quarter" idx="10"/>
          </p:nvPr>
        </p:nvSpPr>
        <p:spPr/>
        <p:txBody>
          <a:bodyPr/>
          <a:lstStyle/>
          <a:p>
            <a:fld id="{579871B2-2C93-1B48-8C2D-788C0D2FC3B1}" type="slidenum">
              <a:rPr lang="en-US" smtClean="0"/>
              <a:t>11</a:t>
            </a:fld>
            <a:endParaRPr lang="en-US"/>
          </a:p>
        </p:txBody>
      </p:sp>
    </p:spTree>
    <p:extLst>
      <p:ext uri="{BB962C8B-B14F-4D97-AF65-F5344CB8AC3E}">
        <p14:creationId xmlns:p14="http://schemas.microsoft.com/office/powerpoint/2010/main" val="119085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871B2-2C93-1B48-8C2D-788C0D2FC3B1}" type="slidenum">
              <a:rPr lang="en-US" smtClean="0"/>
              <a:t>12</a:t>
            </a:fld>
            <a:endParaRPr lang="en-US"/>
          </a:p>
        </p:txBody>
      </p:sp>
    </p:spTree>
    <p:extLst>
      <p:ext uri="{BB962C8B-B14F-4D97-AF65-F5344CB8AC3E}">
        <p14:creationId xmlns:p14="http://schemas.microsoft.com/office/powerpoint/2010/main" val="329533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HELP PEOPLE FROM ALL OF</a:t>
            </a:r>
            <a:r>
              <a:rPr lang="en-US" baseline="0" dirty="0"/>
              <a:t> THESE CATOGORIES AND ALL ARE VULNERABLE FOR YEARS AND DECADES OR EVEN </a:t>
            </a:r>
            <a:r>
              <a:rPr lang="en-US" baseline="0"/>
              <a:t>LONGER!!</a:t>
            </a:r>
          </a:p>
          <a:p>
            <a:endParaRPr lang="en-US" dirty="0"/>
          </a:p>
        </p:txBody>
      </p:sp>
      <p:sp>
        <p:nvSpPr>
          <p:cNvPr id="4" name="Slide Number Placeholder 3"/>
          <p:cNvSpPr>
            <a:spLocks noGrp="1"/>
          </p:cNvSpPr>
          <p:nvPr>
            <p:ph type="sldNum" sz="quarter" idx="10"/>
          </p:nvPr>
        </p:nvSpPr>
        <p:spPr/>
        <p:txBody>
          <a:bodyPr/>
          <a:lstStyle/>
          <a:p>
            <a:fld id="{579871B2-2C93-1B48-8C2D-788C0D2FC3B1}" type="slidenum">
              <a:rPr lang="en-US" smtClean="0"/>
              <a:t>13</a:t>
            </a:fld>
            <a:endParaRPr lang="en-US"/>
          </a:p>
        </p:txBody>
      </p:sp>
    </p:spTree>
    <p:extLst>
      <p:ext uri="{BB962C8B-B14F-4D97-AF65-F5344CB8AC3E}">
        <p14:creationId xmlns:p14="http://schemas.microsoft.com/office/powerpoint/2010/main" val="1084204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see – everyday: a true crisis of Body, Mind and Spirit. It is only getting worse because of the rhetoric and hate-speech we hear everyday.</a:t>
            </a:r>
          </a:p>
        </p:txBody>
      </p:sp>
      <p:sp>
        <p:nvSpPr>
          <p:cNvPr id="4" name="Slide Number Placeholder 3"/>
          <p:cNvSpPr>
            <a:spLocks noGrp="1"/>
          </p:cNvSpPr>
          <p:nvPr>
            <p:ph type="sldNum" sz="quarter" idx="5"/>
          </p:nvPr>
        </p:nvSpPr>
        <p:spPr/>
        <p:txBody>
          <a:bodyPr/>
          <a:lstStyle/>
          <a:p>
            <a:fld id="{579871B2-2C93-1B48-8C2D-788C0D2FC3B1}" type="slidenum">
              <a:rPr lang="en-US" smtClean="0"/>
              <a:t>14</a:t>
            </a:fld>
            <a:endParaRPr lang="en-US"/>
          </a:p>
        </p:txBody>
      </p:sp>
    </p:spTree>
    <p:extLst>
      <p:ext uri="{BB962C8B-B14F-4D97-AF65-F5344CB8AC3E}">
        <p14:creationId xmlns:p14="http://schemas.microsoft.com/office/powerpoint/2010/main" val="1358601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week, we have three clients going to legal services, one (an undocumented man) appearing before a judge at the Fallon Federal Building – facing deportation. He has a wife and two children!! </a:t>
            </a:r>
          </a:p>
        </p:txBody>
      </p:sp>
      <p:sp>
        <p:nvSpPr>
          <p:cNvPr id="4" name="Slide Number Placeholder 3"/>
          <p:cNvSpPr>
            <a:spLocks noGrp="1"/>
          </p:cNvSpPr>
          <p:nvPr>
            <p:ph type="sldNum" sz="quarter" idx="10"/>
          </p:nvPr>
        </p:nvSpPr>
        <p:spPr/>
        <p:txBody>
          <a:bodyPr/>
          <a:lstStyle/>
          <a:p>
            <a:fld id="{579871B2-2C93-1B48-8C2D-788C0D2FC3B1}" type="slidenum">
              <a:rPr lang="en-US" smtClean="0"/>
              <a:t>15</a:t>
            </a:fld>
            <a:endParaRPr lang="en-US"/>
          </a:p>
        </p:txBody>
      </p:sp>
    </p:spTree>
    <p:extLst>
      <p:ext uri="{BB962C8B-B14F-4D97-AF65-F5344CB8AC3E}">
        <p14:creationId xmlns:p14="http://schemas.microsoft.com/office/powerpoint/2010/main" val="3664783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 positive note, here are some of the things we are able to do.</a:t>
            </a:r>
          </a:p>
        </p:txBody>
      </p:sp>
      <p:sp>
        <p:nvSpPr>
          <p:cNvPr id="4" name="Slide Number Placeholder 3"/>
          <p:cNvSpPr>
            <a:spLocks noGrp="1"/>
          </p:cNvSpPr>
          <p:nvPr>
            <p:ph type="sldNum" sz="quarter" idx="10"/>
          </p:nvPr>
        </p:nvSpPr>
        <p:spPr/>
        <p:txBody>
          <a:bodyPr/>
          <a:lstStyle/>
          <a:p>
            <a:fld id="{579871B2-2C93-1B48-8C2D-788C0D2FC3B1}" type="slidenum">
              <a:rPr lang="en-US" smtClean="0"/>
              <a:t>16</a:t>
            </a:fld>
            <a:endParaRPr lang="en-US"/>
          </a:p>
        </p:txBody>
      </p:sp>
    </p:spTree>
    <p:extLst>
      <p:ext uri="{BB962C8B-B14F-4D97-AF65-F5344CB8AC3E}">
        <p14:creationId xmlns:p14="http://schemas.microsoft.com/office/powerpoint/2010/main" val="3791853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may not be all the way on one side or</a:t>
            </a:r>
            <a:r>
              <a:rPr lang="en-US" baseline="0" dirty="0"/>
              <a:t> the other BUT regardless of our position, we are all being impacted by the back and forth from both sides. </a:t>
            </a:r>
            <a:r>
              <a:rPr lang="en-US" dirty="0"/>
              <a:t>WHAT DO WE NEE</a:t>
            </a:r>
            <a:r>
              <a:rPr lang="en-US" baseline="0" dirty="0"/>
              <a:t>D TO DO TO TURN THIS TIDE OFSHIFTING CONTROVERSY?</a:t>
            </a:r>
          </a:p>
          <a:p>
            <a:r>
              <a:rPr lang="en-US" baseline="0" dirty="0"/>
              <a:t>Seek the contemplative stance that will stop the dualistic thinking. Listen to stories, seek ways to heal not judge, and hopefully speak for the marginalized and hidden members of our society.</a:t>
            </a:r>
            <a:endParaRPr lang="en-US" dirty="0"/>
          </a:p>
        </p:txBody>
      </p:sp>
      <p:sp>
        <p:nvSpPr>
          <p:cNvPr id="4" name="Slide Number Placeholder 3"/>
          <p:cNvSpPr>
            <a:spLocks noGrp="1"/>
          </p:cNvSpPr>
          <p:nvPr>
            <p:ph type="sldNum" sz="quarter" idx="10"/>
          </p:nvPr>
        </p:nvSpPr>
        <p:spPr/>
        <p:txBody>
          <a:bodyPr/>
          <a:lstStyle/>
          <a:p>
            <a:fld id="{579871B2-2C93-1B48-8C2D-788C0D2FC3B1}" type="slidenum">
              <a:rPr lang="en-US" smtClean="0"/>
              <a:t>17</a:t>
            </a:fld>
            <a:endParaRPr lang="en-US"/>
          </a:p>
        </p:txBody>
      </p:sp>
    </p:spTree>
    <p:extLst>
      <p:ext uri="{BB962C8B-B14F-4D97-AF65-F5344CB8AC3E}">
        <p14:creationId xmlns:p14="http://schemas.microsoft.com/office/powerpoint/2010/main" val="2547074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all" baseline="0" dirty="0"/>
              <a:t>Don’t split people into US and THEM.</a:t>
            </a:r>
          </a:p>
          <a:p>
            <a:r>
              <a:rPr lang="en-US" cap="all" baseline="0" dirty="0"/>
              <a:t>As a graduate of the Living school - I spent two years learning to gather in and not split  - to think non-dually.. SO WE CONTEMPLATE AND LEARN HOW TO SEE ALL PEOPLE AS ONE – NON-DUALLY AND THEN WE SEEK TO SERVE IN A  way </a:t>
            </a:r>
            <a:r>
              <a:rPr lang="en-US" cap="all" baseline="0" dirty="0" err="1"/>
              <a:t>tHAT</a:t>
            </a:r>
            <a:r>
              <a:rPr lang="en-US" cap="all" baseline="0" dirty="0"/>
              <a:t> </a:t>
            </a:r>
            <a:r>
              <a:rPr lang="en-US" cap="all" baseline="0" dirty="0" err="1"/>
              <a:t>gatherS</a:t>
            </a:r>
            <a:r>
              <a:rPr lang="en-US" cap="all" baseline="0" dirty="0"/>
              <a:t> in – </a:t>
            </a:r>
            <a:r>
              <a:rPr lang="en-US" cap="all" baseline="0" dirty="0" err="1"/>
              <a:t>honorS</a:t>
            </a:r>
            <a:r>
              <a:rPr lang="en-US" cap="all" baseline="0" dirty="0"/>
              <a:t> – and </a:t>
            </a:r>
            <a:r>
              <a:rPr lang="en-US" cap="all" baseline="0" dirty="0" err="1"/>
              <a:t>serveS</a:t>
            </a:r>
            <a:r>
              <a:rPr lang="en-US" cap="all" baseline="0" dirty="0"/>
              <a:t> people in our communities and around our </a:t>
            </a:r>
            <a:r>
              <a:rPr lang="en-US" cap="all" baseline="0" dirty="0" err="1"/>
              <a:t>gLobe</a:t>
            </a:r>
            <a:r>
              <a:rPr lang="en-US" cap="all" baseline="0" dirty="0"/>
              <a:t>. ITS AN INCREDIBLE PROGRAM THAT has </a:t>
            </a:r>
            <a:r>
              <a:rPr lang="en-US" cap="all" baseline="0" dirty="0" err="1"/>
              <a:t>CHANGEd</a:t>
            </a:r>
            <a:r>
              <a:rPr lang="en-US" cap="all" baseline="0" dirty="0"/>
              <a:t> HOW </a:t>
            </a:r>
            <a:r>
              <a:rPr lang="en-US" cap="all" baseline="0" dirty="0" err="1"/>
              <a:t>i</a:t>
            </a:r>
            <a:r>
              <a:rPr lang="en-US" cap="all" baseline="0" dirty="0"/>
              <a:t> SEE AND HOW </a:t>
            </a:r>
            <a:r>
              <a:rPr lang="en-US" cap="all" baseline="0" dirty="0" err="1"/>
              <a:t>i</a:t>
            </a:r>
            <a:r>
              <a:rPr lang="en-US" cap="all" baseline="0" dirty="0"/>
              <a:t> ACT IN THE WORLD. </a:t>
            </a:r>
          </a:p>
          <a:p>
            <a:endParaRPr lang="en-US" cap="all" baseline="0" dirty="0"/>
          </a:p>
        </p:txBody>
      </p:sp>
      <p:sp>
        <p:nvSpPr>
          <p:cNvPr id="4" name="Slide Number Placeholder 3"/>
          <p:cNvSpPr>
            <a:spLocks noGrp="1"/>
          </p:cNvSpPr>
          <p:nvPr>
            <p:ph type="sldNum" sz="quarter" idx="10"/>
          </p:nvPr>
        </p:nvSpPr>
        <p:spPr/>
        <p:txBody>
          <a:bodyPr/>
          <a:lstStyle/>
          <a:p>
            <a:fld id="{579871B2-2C93-1B48-8C2D-788C0D2FC3B1}" type="slidenum">
              <a:rPr lang="en-US" smtClean="0"/>
              <a:t>18</a:t>
            </a:fld>
            <a:endParaRPr lang="en-US"/>
          </a:p>
        </p:txBody>
      </p:sp>
    </p:spTree>
    <p:extLst>
      <p:ext uri="{BB962C8B-B14F-4D97-AF65-F5344CB8AC3E}">
        <p14:creationId xmlns:p14="http://schemas.microsoft.com/office/powerpoint/2010/main" val="2860697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871B2-2C93-1B48-8C2D-788C0D2FC3B1}" type="slidenum">
              <a:rPr lang="en-US" smtClean="0"/>
              <a:t>19</a:t>
            </a:fld>
            <a:endParaRPr lang="en-US"/>
          </a:p>
        </p:txBody>
      </p:sp>
    </p:spTree>
    <p:extLst>
      <p:ext uri="{BB962C8B-B14F-4D97-AF65-F5344CB8AC3E}">
        <p14:creationId xmlns:p14="http://schemas.microsoft.com/office/powerpoint/2010/main" val="2303490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stop here. I know there is a lot of WHAT ELSE??? I didn’t want to numb you with statistics and legalese.</a:t>
            </a:r>
          </a:p>
          <a:p>
            <a:r>
              <a:rPr lang="en-US" dirty="0"/>
              <a:t>So, I will be happy to answer questions around any of the What Else that comes to mind. Whatever you might like to pursue.</a:t>
            </a:r>
          </a:p>
        </p:txBody>
      </p:sp>
      <p:sp>
        <p:nvSpPr>
          <p:cNvPr id="4" name="Slide Number Placeholder 3"/>
          <p:cNvSpPr>
            <a:spLocks noGrp="1"/>
          </p:cNvSpPr>
          <p:nvPr>
            <p:ph type="sldNum" sz="quarter" idx="5"/>
          </p:nvPr>
        </p:nvSpPr>
        <p:spPr/>
        <p:txBody>
          <a:bodyPr/>
          <a:lstStyle/>
          <a:p>
            <a:fld id="{579871B2-2C93-1B48-8C2D-788C0D2FC3B1}" type="slidenum">
              <a:rPr lang="en-US" smtClean="0"/>
              <a:t>20</a:t>
            </a:fld>
            <a:endParaRPr lang="en-US"/>
          </a:p>
        </p:txBody>
      </p:sp>
    </p:spTree>
    <p:extLst>
      <p:ext uri="{BB962C8B-B14F-4D97-AF65-F5344CB8AC3E}">
        <p14:creationId xmlns:p14="http://schemas.microsoft.com/office/powerpoint/2010/main" val="121164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think about it in terms of percentages and it’s pretty impressive. We</a:t>
            </a:r>
            <a:r>
              <a:rPr lang="en-US" baseline="0" dirty="0"/>
              <a:t> are 7.7 billion people in the world (2/24/2019). Of that 7 billion, 244 million are living in a country other than there country of birth. That’s 3.2%. And now 68.5 million are in migration and that’s 0.8%. </a:t>
            </a:r>
          </a:p>
          <a:p>
            <a:r>
              <a:rPr lang="en-US" baseline="0" dirty="0"/>
              <a:t>There are 328.5 million people in the US right now. IN 2016, the US took in 90,000 refugees and has housed 3 million since 1980. (that 0.9% of the US population). Even counting the 11 million undocumented that is still only 3% of our total population. </a:t>
            </a:r>
          </a:p>
          <a:p>
            <a:r>
              <a:rPr lang="en-US" baseline="0" dirty="0"/>
              <a:t>So huge numbers are displaced- but they are actually small percentages overall.</a:t>
            </a:r>
            <a:endParaRPr lang="en-US" dirty="0"/>
          </a:p>
          <a:p>
            <a:endParaRPr lang="en-US" dirty="0"/>
          </a:p>
        </p:txBody>
      </p:sp>
      <p:sp>
        <p:nvSpPr>
          <p:cNvPr id="4" name="Slide Number Placeholder 3"/>
          <p:cNvSpPr>
            <a:spLocks noGrp="1"/>
          </p:cNvSpPr>
          <p:nvPr>
            <p:ph type="sldNum" sz="quarter" idx="10"/>
          </p:nvPr>
        </p:nvSpPr>
        <p:spPr/>
        <p:txBody>
          <a:bodyPr/>
          <a:lstStyle/>
          <a:p>
            <a:fld id="{579871B2-2C93-1B48-8C2D-788C0D2FC3B1}" type="slidenum">
              <a:rPr lang="en-US" smtClean="0"/>
              <a:t>2</a:t>
            </a:fld>
            <a:endParaRPr lang="en-US"/>
          </a:p>
        </p:txBody>
      </p:sp>
    </p:spTree>
    <p:extLst>
      <p:ext uri="{BB962C8B-B14F-4D97-AF65-F5344CB8AC3E}">
        <p14:creationId xmlns:p14="http://schemas.microsoft.com/office/powerpoint/2010/main" val="3233743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9871B2-2C93-1B48-8C2D-788C0D2FC3B1}" type="slidenum">
              <a:rPr lang="en-US" smtClean="0"/>
              <a:t>22</a:t>
            </a:fld>
            <a:endParaRPr lang="en-US"/>
          </a:p>
        </p:txBody>
      </p:sp>
    </p:spTree>
    <p:extLst>
      <p:ext uri="{BB962C8B-B14F-4D97-AF65-F5344CB8AC3E}">
        <p14:creationId xmlns:p14="http://schemas.microsoft.com/office/powerpoint/2010/main" val="1858118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871B2-2C93-1B48-8C2D-788C0D2FC3B1}" type="slidenum">
              <a:rPr lang="en-US" smtClean="0"/>
              <a:t>23</a:t>
            </a:fld>
            <a:endParaRPr lang="en-US"/>
          </a:p>
        </p:txBody>
      </p:sp>
    </p:spTree>
    <p:extLst>
      <p:ext uri="{BB962C8B-B14F-4D97-AF65-F5344CB8AC3E}">
        <p14:creationId xmlns:p14="http://schemas.microsoft.com/office/powerpoint/2010/main" val="157097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871B2-2C93-1B48-8C2D-788C0D2FC3B1}" type="slidenum">
              <a:rPr lang="en-US" smtClean="0"/>
              <a:t>24</a:t>
            </a:fld>
            <a:endParaRPr lang="en-US"/>
          </a:p>
        </p:txBody>
      </p:sp>
    </p:spTree>
    <p:extLst>
      <p:ext uri="{BB962C8B-B14F-4D97-AF65-F5344CB8AC3E}">
        <p14:creationId xmlns:p14="http://schemas.microsoft.com/office/powerpoint/2010/main" val="3078158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871B2-2C93-1B48-8C2D-788C0D2FC3B1}" type="slidenum">
              <a:rPr lang="en-US" smtClean="0"/>
              <a:t>27</a:t>
            </a:fld>
            <a:endParaRPr lang="en-US"/>
          </a:p>
        </p:txBody>
      </p:sp>
    </p:spTree>
    <p:extLst>
      <p:ext uri="{BB962C8B-B14F-4D97-AF65-F5344CB8AC3E}">
        <p14:creationId xmlns:p14="http://schemas.microsoft.com/office/powerpoint/2010/main" val="2474017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XXXXXXXXX</a:t>
            </a:r>
          </a:p>
        </p:txBody>
      </p:sp>
      <p:sp>
        <p:nvSpPr>
          <p:cNvPr id="4" name="Slide Number Placeholder 3"/>
          <p:cNvSpPr>
            <a:spLocks noGrp="1"/>
          </p:cNvSpPr>
          <p:nvPr>
            <p:ph type="sldNum" sz="quarter" idx="10"/>
          </p:nvPr>
        </p:nvSpPr>
        <p:spPr/>
        <p:txBody>
          <a:bodyPr/>
          <a:lstStyle/>
          <a:p>
            <a:fld id="{579871B2-2C93-1B48-8C2D-788C0D2FC3B1}" type="slidenum">
              <a:rPr lang="en-US" smtClean="0"/>
              <a:t>28</a:t>
            </a:fld>
            <a:endParaRPr lang="en-US"/>
          </a:p>
        </p:txBody>
      </p:sp>
    </p:spTree>
    <p:extLst>
      <p:ext uri="{BB962C8B-B14F-4D97-AF65-F5344CB8AC3E}">
        <p14:creationId xmlns:p14="http://schemas.microsoft.com/office/powerpoint/2010/main" val="89989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871B2-2C93-1B48-8C2D-788C0D2FC3B1}" type="slidenum">
              <a:rPr lang="en-US" smtClean="0"/>
              <a:t>29</a:t>
            </a:fld>
            <a:endParaRPr lang="en-US"/>
          </a:p>
        </p:txBody>
      </p:sp>
    </p:spTree>
    <p:extLst>
      <p:ext uri="{BB962C8B-B14F-4D97-AF65-F5344CB8AC3E}">
        <p14:creationId xmlns:p14="http://schemas.microsoft.com/office/powerpoint/2010/main" val="2703781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871B2-2C93-1B48-8C2D-788C0D2FC3B1}" type="slidenum">
              <a:rPr lang="en-US" smtClean="0"/>
              <a:t>30</a:t>
            </a:fld>
            <a:endParaRPr lang="en-US"/>
          </a:p>
        </p:txBody>
      </p:sp>
    </p:spTree>
    <p:extLst>
      <p:ext uri="{BB962C8B-B14F-4D97-AF65-F5344CB8AC3E}">
        <p14:creationId xmlns:p14="http://schemas.microsoft.com/office/powerpoint/2010/main" val="1581000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871B2-2C93-1B48-8C2D-788C0D2FC3B1}" type="slidenum">
              <a:rPr lang="en-US" smtClean="0"/>
              <a:t>31</a:t>
            </a:fld>
            <a:endParaRPr lang="en-US"/>
          </a:p>
        </p:txBody>
      </p:sp>
    </p:spTree>
    <p:extLst>
      <p:ext uri="{BB962C8B-B14F-4D97-AF65-F5344CB8AC3E}">
        <p14:creationId xmlns:p14="http://schemas.microsoft.com/office/powerpoint/2010/main" val="3806312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871B2-2C93-1B48-8C2D-788C0D2FC3B1}" type="slidenum">
              <a:rPr lang="en-US" smtClean="0"/>
              <a:t>32</a:t>
            </a:fld>
            <a:endParaRPr lang="en-US"/>
          </a:p>
        </p:txBody>
      </p:sp>
    </p:spTree>
    <p:extLst>
      <p:ext uri="{BB962C8B-B14F-4D97-AF65-F5344CB8AC3E}">
        <p14:creationId xmlns:p14="http://schemas.microsoft.com/office/powerpoint/2010/main" val="183111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871B2-2C93-1B48-8C2D-788C0D2FC3B1}" type="slidenum">
              <a:rPr lang="en-US" smtClean="0"/>
              <a:t>33</a:t>
            </a:fld>
            <a:endParaRPr lang="en-US"/>
          </a:p>
        </p:txBody>
      </p:sp>
    </p:spTree>
    <p:extLst>
      <p:ext uri="{BB962C8B-B14F-4D97-AF65-F5344CB8AC3E}">
        <p14:creationId xmlns:p14="http://schemas.microsoft.com/office/powerpoint/2010/main" val="113835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PUSH factors are those factors that occur in the home country that push someone to migrate.</a:t>
            </a:r>
          </a:p>
          <a:p>
            <a:r>
              <a:rPr lang="en-US" dirty="0"/>
              <a:t>PULL factors are those factors in the destination country to entice the migrant to choose this country as the destination.</a:t>
            </a:r>
          </a:p>
        </p:txBody>
      </p:sp>
      <p:sp>
        <p:nvSpPr>
          <p:cNvPr id="4" name="Slide Number Placeholder 3"/>
          <p:cNvSpPr>
            <a:spLocks noGrp="1"/>
          </p:cNvSpPr>
          <p:nvPr>
            <p:ph type="sldNum" sz="quarter" idx="5"/>
          </p:nvPr>
        </p:nvSpPr>
        <p:spPr/>
        <p:txBody>
          <a:bodyPr/>
          <a:lstStyle/>
          <a:p>
            <a:fld id="{579871B2-2C93-1B48-8C2D-788C0D2FC3B1}" type="slidenum">
              <a:rPr lang="en-US" smtClean="0"/>
              <a:t>3</a:t>
            </a:fld>
            <a:endParaRPr lang="en-US"/>
          </a:p>
        </p:txBody>
      </p:sp>
    </p:spTree>
    <p:extLst>
      <p:ext uri="{BB962C8B-B14F-4D97-AF65-F5344CB8AC3E}">
        <p14:creationId xmlns:p14="http://schemas.microsoft.com/office/powerpoint/2010/main" val="1369991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871B2-2C93-1B48-8C2D-788C0D2FC3B1}" type="slidenum">
              <a:rPr lang="en-US" smtClean="0"/>
              <a:t>34</a:t>
            </a:fld>
            <a:endParaRPr lang="en-US"/>
          </a:p>
        </p:txBody>
      </p:sp>
    </p:spTree>
    <p:extLst>
      <p:ext uri="{BB962C8B-B14F-4D97-AF65-F5344CB8AC3E}">
        <p14:creationId xmlns:p14="http://schemas.microsoft.com/office/powerpoint/2010/main" val="480901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r>
              <a:rPr lang="en-US" baseline="0" dirty="0"/>
              <a:t> for the opportunity to share the IOSC journey. It was a pleasure to be here.</a:t>
            </a:r>
            <a:endParaRPr lang="en-US" dirty="0"/>
          </a:p>
        </p:txBody>
      </p:sp>
      <p:sp>
        <p:nvSpPr>
          <p:cNvPr id="4" name="Slide Number Placeholder 3"/>
          <p:cNvSpPr>
            <a:spLocks noGrp="1"/>
          </p:cNvSpPr>
          <p:nvPr>
            <p:ph type="sldNum" sz="quarter" idx="10"/>
          </p:nvPr>
        </p:nvSpPr>
        <p:spPr/>
        <p:txBody>
          <a:bodyPr/>
          <a:lstStyle/>
          <a:p>
            <a:fld id="{579871B2-2C93-1B48-8C2D-788C0D2FC3B1}" type="slidenum">
              <a:rPr lang="en-US" smtClean="0"/>
              <a:t>35</a:t>
            </a:fld>
            <a:endParaRPr lang="en-US"/>
          </a:p>
        </p:txBody>
      </p:sp>
    </p:spTree>
    <p:extLst>
      <p:ext uri="{BB962C8B-B14F-4D97-AF65-F5344CB8AC3E}">
        <p14:creationId xmlns:p14="http://schemas.microsoft.com/office/powerpoint/2010/main" val="262876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XXXXXXXXXXX</a:t>
            </a:r>
          </a:p>
          <a:p>
            <a:r>
              <a:rPr lang="en-US" dirty="0"/>
              <a:t>AND</a:t>
            </a:r>
            <a:r>
              <a:rPr lang="en-US" baseline="0" dirty="0"/>
              <a:t> YET THE SANDS ARE SHIFTING RIGHT BENEATH OUR FEET – THE PRESIDENT WANTS TO CLOSE THE DOORS – </a:t>
            </a:r>
            <a:endParaRPr lang="en-US" dirty="0"/>
          </a:p>
        </p:txBody>
      </p:sp>
      <p:sp>
        <p:nvSpPr>
          <p:cNvPr id="4" name="Slide Number Placeholder 3"/>
          <p:cNvSpPr>
            <a:spLocks noGrp="1"/>
          </p:cNvSpPr>
          <p:nvPr>
            <p:ph type="sldNum" sz="quarter" idx="10"/>
          </p:nvPr>
        </p:nvSpPr>
        <p:spPr/>
        <p:txBody>
          <a:bodyPr/>
          <a:lstStyle/>
          <a:p>
            <a:fld id="{579871B2-2C93-1B48-8C2D-788C0D2FC3B1}" type="slidenum">
              <a:rPr lang="en-US" smtClean="0"/>
              <a:t>4</a:t>
            </a:fld>
            <a:endParaRPr lang="en-US"/>
          </a:p>
        </p:txBody>
      </p:sp>
    </p:spTree>
    <p:extLst>
      <p:ext uri="{BB962C8B-B14F-4D97-AF65-F5344CB8AC3E}">
        <p14:creationId xmlns:p14="http://schemas.microsoft.com/office/powerpoint/2010/main" val="190734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give you a few definitions:</a:t>
            </a:r>
          </a:p>
          <a:p>
            <a:r>
              <a:rPr lang="en-US" dirty="0"/>
              <a:t>XXXXXXXXXXXX</a:t>
            </a:r>
          </a:p>
          <a:p>
            <a:r>
              <a:rPr lang="en-US" dirty="0"/>
              <a:t>Refugees may find themselves seeking refugee status for five to eight years before resettlement.</a:t>
            </a:r>
          </a:p>
          <a:p>
            <a:r>
              <a:rPr lang="en-US" dirty="0"/>
              <a:t>Asylum-seekers may take five years or more in their destination country waiting for approval.</a:t>
            </a:r>
          </a:p>
        </p:txBody>
      </p:sp>
      <p:sp>
        <p:nvSpPr>
          <p:cNvPr id="4" name="Slide Number Placeholder 3"/>
          <p:cNvSpPr>
            <a:spLocks noGrp="1"/>
          </p:cNvSpPr>
          <p:nvPr>
            <p:ph type="sldNum" sz="quarter" idx="10"/>
          </p:nvPr>
        </p:nvSpPr>
        <p:spPr/>
        <p:txBody>
          <a:bodyPr/>
          <a:lstStyle/>
          <a:p>
            <a:fld id="{579871B2-2C93-1B48-8C2D-788C0D2FC3B1}" type="slidenum">
              <a:rPr lang="en-US" smtClean="0"/>
              <a:t>5</a:t>
            </a:fld>
            <a:endParaRPr lang="en-US"/>
          </a:p>
        </p:txBody>
      </p:sp>
    </p:spTree>
    <p:extLst>
      <p:ext uri="{BB962C8B-B14F-4D97-AF65-F5344CB8AC3E}">
        <p14:creationId xmlns:p14="http://schemas.microsoft.com/office/powerpoint/2010/main" val="419821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 are a lot of data here but I think they are self explanatory.</a:t>
            </a:r>
          </a:p>
        </p:txBody>
      </p:sp>
      <p:sp>
        <p:nvSpPr>
          <p:cNvPr id="4" name="Slide Number Placeholder 3"/>
          <p:cNvSpPr>
            <a:spLocks noGrp="1"/>
          </p:cNvSpPr>
          <p:nvPr>
            <p:ph type="sldNum" sz="quarter" idx="10"/>
          </p:nvPr>
        </p:nvSpPr>
        <p:spPr/>
        <p:txBody>
          <a:bodyPr/>
          <a:lstStyle/>
          <a:p>
            <a:fld id="{579871B2-2C93-1B48-8C2D-788C0D2FC3B1}" type="slidenum">
              <a:rPr lang="en-US" smtClean="0"/>
              <a:t>6</a:t>
            </a:fld>
            <a:endParaRPr lang="en-US"/>
          </a:p>
        </p:txBody>
      </p:sp>
    </p:spTree>
    <p:extLst>
      <p:ext uri="{BB962C8B-B14F-4D97-AF65-F5344CB8AC3E}">
        <p14:creationId xmlns:p14="http://schemas.microsoft.com/office/powerpoint/2010/main" val="125001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stunning number. More than half the 24.5 million refugees are UNDER the age of 18.</a:t>
            </a:r>
          </a:p>
          <a:p>
            <a:r>
              <a:rPr lang="en-US" dirty="0"/>
              <a:t>Now, out of those millions of refugees, look at the numbers actually resettled in the US. So the numbers, and the percentages are getting smaller and smaller each year.</a:t>
            </a:r>
          </a:p>
        </p:txBody>
      </p:sp>
      <p:sp>
        <p:nvSpPr>
          <p:cNvPr id="4" name="Slide Number Placeholder 3"/>
          <p:cNvSpPr>
            <a:spLocks noGrp="1"/>
          </p:cNvSpPr>
          <p:nvPr>
            <p:ph type="sldNum" sz="quarter" idx="10"/>
          </p:nvPr>
        </p:nvSpPr>
        <p:spPr/>
        <p:txBody>
          <a:bodyPr/>
          <a:lstStyle/>
          <a:p>
            <a:fld id="{579871B2-2C93-1B48-8C2D-788C0D2FC3B1}" type="slidenum">
              <a:rPr lang="en-US" smtClean="0"/>
              <a:t>7</a:t>
            </a:fld>
            <a:endParaRPr lang="en-US"/>
          </a:p>
        </p:txBody>
      </p:sp>
    </p:spTree>
    <p:extLst>
      <p:ext uri="{BB962C8B-B14F-4D97-AF65-F5344CB8AC3E}">
        <p14:creationId xmlns:p14="http://schemas.microsoft.com/office/powerpoint/2010/main" val="391380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the Ellis Island Story. Ellis Island was opened for 62 years and took in 12 million people. As much as 1.25 million in one year.</a:t>
            </a:r>
          </a:p>
        </p:txBody>
      </p:sp>
      <p:sp>
        <p:nvSpPr>
          <p:cNvPr id="4" name="Slide Number Placeholder 3"/>
          <p:cNvSpPr>
            <a:spLocks noGrp="1"/>
          </p:cNvSpPr>
          <p:nvPr>
            <p:ph type="sldNum" sz="quarter" idx="5"/>
          </p:nvPr>
        </p:nvSpPr>
        <p:spPr/>
        <p:txBody>
          <a:bodyPr/>
          <a:lstStyle/>
          <a:p>
            <a:fld id="{579871B2-2C93-1B48-8C2D-788C0D2FC3B1}" type="slidenum">
              <a:rPr lang="en-US" smtClean="0"/>
              <a:t>8</a:t>
            </a:fld>
            <a:endParaRPr lang="en-US"/>
          </a:p>
        </p:txBody>
      </p:sp>
    </p:spTree>
    <p:extLst>
      <p:ext uri="{BB962C8B-B14F-4D97-AF65-F5344CB8AC3E}">
        <p14:creationId xmlns:p14="http://schemas.microsoft.com/office/powerpoint/2010/main" val="1373167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until we understand the reasons for migration, we can’t possibly understand the WHY of migration.</a:t>
            </a:r>
          </a:p>
        </p:txBody>
      </p:sp>
      <p:sp>
        <p:nvSpPr>
          <p:cNvPr id="4" name="Slide Number Placeholder 3"/>
          <p:cNvSpPr>
            <a:spLocks noGrp="1"/>
          </p:cNvSpPr>
          <p:nvPr>
            <p:ph type="sldNum" sz="quarter" idx="10"/>
          </p:nvPr>
        </p:nvSpPr>
        <p:spPr/>
        <p:txBody>
          <a:bodyPr/>
          <a:lstStyle/>
          <a:p>
            <a:fld id="{579871B2-2C93-1B48-8C2D-788C0D2FC3B1}" type="slidenum">
              <a:rPr lang="en-US" smtClean="0"/>
              <a:t>9</a:t>
            </a:fld>
            <a:endParaRPr lang="en-US"/>
          </a:p>
        </p:txBody>
      </p:sp>
    </p:spTree>
    <p:extLst>
      <p:ext uri="{BB962C8B-B14F-4D97-AF65-F5344CB8AC3E}">
        <p14:creationId xmlns:p14="http://schemas.microsoft.com/office/powerpoint/2010/main" val="1045304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October 28, 2019</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B5AFD-D735-4504-A039-ADEBB6448D55}" type="datetime4">
              <a:rPr lang="en-US" smtClean="0"/>
              <a:pPr/>
              <a:t>October 28,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5C8118-FB93-4E87-B380-0175F2FE2167}" type="datetime4">
              <a:rPr lang="en-US" smtClean="0"/>
              <a:pPr/>
              <a:t>October 28,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October 28,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October 28,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525A706-D8F2-4D1A-855A-CADC92600C26}" type="datetime4">
              <a:rPr lang="en-US" smtClean="0"/>
              <a:pPr/>
              <a:t>October 28,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October 28,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127EC2-47FB-48A1-8644-C8A81DDAA119}" type="datetime4">
              <a:rPr lang="en-US" smtClean="0"/>
              <a:pPr/>
              <a:t>October 28, 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October 28,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October 28, 2019</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October 28, 2019</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October 28, 2019</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t@ioscbaltimor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immigrationlawhelp.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ilr.org" TargetMode="External"/><Relationship Id="rId4" Type="http://schemas.openxmlformats.org/officeDocument/2006/relationships/hyperlink" Target="http://ailalawyer.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pat@ioscbaltimore.org"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313355" cy="1702160"/>
          </a:xfrm>
        </p:spPr>
        <p:txBody>
          <a:bodyPr>
            <a:normAutofit fontScale="90000"/>
          </a:bodyPr>
          <a:lstStyle/>
          <a:p>
            <a:r>
              <a:rPr lang="en-US" dirty="0">
                <a:solidFill>
                  <a:schemeClr val="accent1">
                    <a:lumMod val="75000"/>
                  </a:schemeClr>
                </a:solidFill>
              </a:rPr>
              <a:t>Immigration</a:t>
            </a:r>
            <a:br>
              <a:rPr lang="en-US" dirty="0">
                <a:solidFill>
                  <a:schemeClr val="accent1">
                    <a:lumMod val="75000"/>
                  </a:schemeClr>
                </a:solidFill>
              </a:rPr>
            </a:br>
            <a:r>
              <a:rPr lang="en-US" dirty="0">
                <a:solidFill>
                  <a:schemeClr val="accent1">
                    <a:lumMod val="75000"/>
                  </a:schemeClr>
                </a:solidFill>
              </a:rPr>
              <a:t>Outreach Service</a:t>
            </a:r>
            <a:br>
              <a:rPr lang="en-US" dirty="0">
                <a:solidFill>
                  <a:schemeClr val="accent1">
                    <a:lumMod val="75000"/>
                  </a:schemeClr>
                </a:solidFill>
              </a:rPr>
            </a:br>
            <a:r>
              <a:rPr lang="en-US" dirty="0">
                <a:solidFill>
                  <a:schemeClr val="accent1">
                    <a:lumMod val="75000"/>
                  </a:schemeClr>
                </a:solidFill>
              </a:rPr>
              <a:t>Center</a:t>
            </a:r>
          </a:p>
        </p:txBody>
      </p:sp>
      <p:sp>
        <p:nvSpPr>
          <p:cNvPr id="3" name="Subtitle 2"/>
          <p:cNvSpPr>
            <a:spLocks noGrp="1"/>
          </p:cNvSpPr>
          <p:nvPr>
            <p:ph type="subTitle" idx="1"/>
          </p:nvPr>
        </p:nvSpPr>
        <p:spPr>
          <a:xfrm>
            <a:off x="4587403" y="4421080"/>
            <a:ext cx="3639592" cy="1530015"/>
          </a:xfrm>
        </p:spPr>
        <p:txBody>
          <a:bodyPr>
            <a:normAutofit fontScale="92500" lnSpcReduction="10000"/>
          </a:bodyPr>
          <a:lstStyle/>
          <a:p>
            <a:r>
              <a:rPr lang="en-US" dirty="0"/>
              <a:t>Pat Shannon Jones</a:t>
            </a:r>
          </a:p>
          <a:p>
            <a:r>
              <a:rPr lang="en-US" dirty="0"/>
              <a:t>Director</a:t>
            </a:r>
          </a:p>
          <a:p>
            <a:r>
              <a:rPr lang="en-US" dirty="0">
                <a:hlinkClick r:id="rId3"/>
              </a:rPr>
              <a:t>pat@ioscbaltimore.org</a:t>
            </a:r>
            <a:endParaRPr lang="en-US" dirty="0"/>
          </a:p>
          <a:p>
            <a:r>
              <a:rPr lang="en-US" dirty="0"/>
              <a:t>410-323-8564 (office)</a:t>
            </a:r>
          </a:p>
          <a:p>
            <a:r>
              <a:rPr lang="en-US" dirty="0"/>
              <a:t>443-297-7756 (mobile)</a:t>
            </a:r>
          </a:p>
        </p:txBody>
      </p:sp>
      <p:pic>
        <p:nvPicPr>
          <p:cNvPr id="4" name="Picture 3" descr="IOS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555" y="39381"/>
            <a:ext cx="1931507" cy="2136280"/>
          </a:xfrm>
          <a:prstGeom prst="rect">
            <a:avLst/>
          </a:prstGeom>
        </p:spPr>
      </p:pic>
    </p:spTree>
    <p:extLst>
      <p:ext uri="{BB962C8B-B14F-4D97-AF65-F5344CB8AC3E}">
        <p14:creationId xmlns:p14="http://schemas.microsoft.com/office/powerpoint/2010/main" val="384260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536B-685B-5143-A7ED-013D27D8ED92}"/>
              </a:ext>
            </a:extLst>
          </p:cNvPr>
          <p:cNvSpPr>
            <a:spLocks noGrp="1"/>
          </p:cNvSpPr>
          <p:nvPr>
            <p:ph type="title"/>
          </p:nvPr>
        </p:nvSpPr>
        <p:spPr>
          <a:xfrm>
            <a:off x="1043490" y="712874"/>
            <a:ext cx="7024744" cy="726185"/>
          </a:xfrm>
        </p:spPr>
        <p:txBody>
          <a:bodyPr/>
          <a:lstStyle/>
          <a:p>
            <a:r>
              <a:rPr lang="en-US" dirty="0"/>
              <a:t>Routes of Migration</a:t>
            </a:r>
          </a:p>
        </p:txBody>
      </p:sp>
      <p:pic>
        <p:nvPicPr>
          <p:cNvPr id="5" name="Content Placeholder 4">
            <a:extLst>
              <a:ext uri="{FF2B5EF4-FFF2-40B4-BE49-F238E27FC236}">
                <a16:creationId xmlns:a16="http://schemas.microsoft.com/office/drawing/2014/main" id="{515A80C0-6A9B-DF46-AAC4-62AB0E452F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5132" y="1422522"/>
            <a:ext cx="5520443" cy="5090807"/>
          </a:xfrm>
        </p:spPr>
      </p:pic>
      <p:sp>
        <p:nvSpPr>
          <p:cNvPr id="3" name="TextBox 2">
            <a:extLst>
              <a:ext uri="{FF2B5EF4-FFF2-40B4-BE49-F238E27FC236}">
                <a16:creationId xmlns:a16="http://schemas.microsoft.com/office/drawing/2014/main" id="{239F7435-3189-7747-9694-C8279477BE87}"/>
              </a:ext>
            </a:extLst>
          </p:cNvPr>
          <p:cNvSpPr txBox="1"/>
          <p:nvPr/>
        </p:nvSpPr>
        <p:spPr>
          <a:xfrm>
            <a:off x="1125119" y="4114797"/>
            <a:ext cx="687339" cy="369332"/>
          </a:xfrm>
          <a:prstGeom prst="rect">
            <a:avLst/>
          </a:prstGeom>
          <a:noFill/>
        </p:spPr>
        <p:txBody>
          <a:bodyPr wrap="square" rtlCol="0">
            <a:spAutoFit/>
          </a:bodyPr>
          <a:lstStyle/>
          <a:p>
            <a:r>
              <a:rPr lang="en-US" dirty="0"/>
              <a:t>Asia</a:t>
            </a:r>
          </a:p>
        </p:txBody>
      </p:sp>
      <p:sp>
        <p:nvSpPr>
          <p:cNvPr id="4" name="TextBox 3">
            <a:extLst>
              <a:ext uri="{FF2B5EF4-FFF2-40B4-BE49-F238E27FC236}">
                <a16:creationId xmlns:a16="http://schemas.microsoft.com/office/drawing/2014/main" id="{2F3E9233-BD27-974D-A7A9-8FEA0389CAEA}"/>
              </a:ext>
            </a:extLst>
          </p:cNvPr>
          <p:cNvSpPr txBox="1"/>
          <p:nvPr/>
        </p:nvSpPr>
        <p:spPr>
          <a:xfrm>
            <a:off x="5519059" y="1877790"/>
            <a:ext cx="1910443" cy="369332"/>
          </a:xfrm>
          <a:prstGeom prst="rect">
            <a:avLst/>
          </a:prstGeom>
          <a:noFill/>
        </p:spPr>
        <p:txBody>
          <a:bodyPr wrap="square" rtlCol="0">
            <a:spAutoFit/>
          </a:bodyPr>
          <a:lstStyle/>
          <a:p>
            <a:r>
              <a:rPr lang="en-US" dirty="0"/>
              <a:t>North America</a:t>
            </a:r>
          </a:p>
        </p:txBody>
      </p:sp>
      <p:sp>
        <p:nvSpPr>
          <p:cNvPr id="6" name="Left Arrow 5">
            <a:extLst>
              <a:ext uri="{FF2B5EF4-FFF2-40B4-BE49-F238E27FC236}">
                <a16:creationId xmlns:a16="http://schemas.microsoft.com/office/drawing/2014/main" id="{B3F2AF87-7F63-C94A-9DA0-C5D213EE4F86}"/>
              </a:ext>
            </a:extLst>
          </p:cNvPr>
          <p:cNvSpPr/>
          <p:nvPr/>
        </p:nvSpPr>
        <p:spPr>
          <a:xfrm>
            <a:off x="5045527" y="1948153"/>
            <a:ext cx="457200" cy="2939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509ECE2-812F-EF43-AC0F-FAA0170A173E}"/>
              </a:ext>
            </a:extLst>
          </p:cNvPr>
          <p:cNvSpPr txBox="1"/>
          <p:nvPr/>
        </p:nvSpPr>
        <p:spPr>
          <a:xfrm>
            <a:off x="5992586" y="2808514"/>
            <a:ext cx="934631" cy="369332"/>
          </a:xfrm>
          <a:prstGeom prst="rect">
            <a:avLst/>
          </a:prstGeom>
          <a:noFill/>
        </p:spPr>
        <p:txBody>
          <a:bodyPr wrap="square" rtlCol="0">
            <a:spAutoFit/>
          </a:bodyPr>
          <a:lstStyle/>
          <a:p>
            <a:pPr algn="ctr"/>
            <a:r>
              <a:rPr lang="en-US" dirty="0"/>
              <a:t>Africa</a:t>
            </a:r>
          </a:p>
        </p:txBody>
      </p:sp>
      <p:sp>
        <p:nvSpPr>
          <p:cNvPr id="8" name="Left Arrow 7">
            <a:extLst>
              <a:ext uri="{FF2B5EF4-FFF2-40B4-BE49-F238E27FC236}">
                <a16:creationId xmlns:a16="http://schemas.microsoft.com/office/drawing/2014/main" id="{8F094B7B-5DEF-2C49-8D7D-B3673D686C91}"/>
              </a:ext>
            </a:extLst>
          </p:cNvPr>
          <p:cNvSpPr/>
          <p:nvPr/>
        </p:nvSpPr>
        <p:spPr>
          <a:xfrm>
            <a:off x="5715007" y="2841171"/>
            <a:ext cx="359227" cy="3265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0A93A50-B3FB-AB47-96F4-A19F52F2C51C}"/>
              </a:ext>
            </a:extLst>
          </p:cNvPr>
          <p:cNvSpPr txBox="1"/>
          <p:nvPr/>
        </p:nvSpPr>
        <p:spPr>
          <a:xfrm>
            <a:off x="5910942" y="4229095"/>
            <a:ext cx="1094014" cy="369332"/>
          </a:xfrm>
          <a:prstGeom prst="rect">
            <a:avLst/>
          </a:prstGeom>
          <a:noFill/>
        </p:spPr>
        <p:txBody>
          <a:bodyPr wrap="square" rtlCol="0">
            <a:spAutoFit/>
          </a:bodyPr>
          <a:lstStyle/>
          <a:p>
            <a:r>
              <a:rPr lang="en-US" dirty="0"/>
              <a:t>Europe</a:t>
            </a:r>
          </a:p>
        </p:txBody>
      </p:sp>
      <p:sp>
        <p:nvSpPr>
          <p:cNvPr id="10" name="Left Arrow 9">
            <a:extLst>
              <a:ext uri="{FF2B5EF4-FFF2-40B4-BE49-F238E27FC236}">
                <a16:creationId xmlns:a16="http://schemas.microsoft.com/office/drawing/2014/main" id="{F4C9F99C-19D3-C34A-A239-905D56E1D7F9}"/>
              </a:ext>
            </a:extLst>
          </p:cNvPr>
          <p:cNvSpPr/>
          <p:nvPr/>
        </p:nvSpPr>
        <p:spPr>
          <a:xfrm>
            <a:off x="5502727" y="4212770"/>
            <a:ext cx="375559"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5C73E32-2626-E446-9AF3-504E36A5EA78}"/>
              </a:ext>
            </a:extLst>
          </p:cNvPr>
          <p:cNvSpPr txBox="1"/>
          <p:nvPr/>
        </p:nvSpPr>
        <p:spPr>
          <a:xfrm>
            <a:off x="1029184" y="1894119"/>
            <a:ext cx="1795654" cy="369332"/>
          </a:xfrm>
          <a:prstGeom prst="rect">
            <a:avLst/>
          </a:prstGeom>
          <a:noFill/>
        </p:spPr>
        <p:txBody>
          <a:bodyPr wrap="square" rtlCol="0">
            <a:spAutoFit/>
          </a:bodyPr>
          <a:lstStyle/>
          <a:p>
            <a:r>
              <a:rPr lang="en-US" dirty="0"/>
              <a:t>Latin America</a:t>
            </a:r>
          </a:p>
        </p:txBody>
      </p:sp>
      <p:sp>
        <p:nvSpPr>
          <p:cNvPr id="12" name="Right Arrow 11">
            <a:extLst>
              <a:ext uri="{FF2B5EF4-FFF2-40B4-BE49-F238E27FC236}">
                <a16:creationId xmlns:a16="http://schemas.microsoft.com/office/drawing/2014/main" id="{B4E33418-E359-764C-AED5-D47DE669F78B}"/>
              </a:ext>
            </a:extLst>
          </p:cNvPr>
          <p:cNvSpPr/>
          <p:nvPr/>
        </p:nvSpPr>
        <p:spPr>
          <a:xfrm>
            <a:off x="2743197" y="1948153"/>
            <a:ext cx="375558" cy="293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AB68E01F-4018-AC45-B2DD-FA97D050B796}"/>
              </a:ext>
            </a:extLst>
          </p:cNvPr>
          <p:cNvSpPr/>
          <p:nvPr/>
        </p:nvSpPr>
        <p:spPr>
          <a:xfrm>
            <a:off x="1763483" y="4082138"/>
            <a:ext cx="587829"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16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57398"/>
            <a:ext cx="7024744" cy="1143000"/>
          </a:xfrm>
        </p:spPr>
        <p:txBody>
          <a:bodyPr/>
          <a:lstStyle/>
          <a:p>
            <a:r>
              <a:rPr lang="en-US" sz="3200" dirty="0">
                <a:solidFill>
                  <a:schemeClr val="accent1">
                    <a:lumMod val="75000"/>
                  </a:schemeClr>
                </a:solidFill>
              </a:rPr>
              <a:t>IOSC Mission and Vision</a:t>
            </a:r>
          </a:p>
        </p:txBody>
      </p:sp>
      <p:sp>
        <p:nvSpPr>
          <p:cNvPr id="3" name="Content Placeholder 2"/>
          <p:cNvSpPr>
            <a:spLocks noGrp="1"/>
          </p:cNvSpPr>
          <p:nvPr>
            <p:ph idx="1"/>
          </p:nvPr>
        </p:nvSpPr>
        <p:spPr>
          <a:xfrm>
            <a:off x="1043492" y="1943643"/>
            <a:ext cx="6777317" cy="4231526"/>
          </a:xfrm>
        </p:spPr>
        <p:txBody>
          <a:bodyPr>
            <a:normAutofit/>
          </a:bodyPr>
          <a:lstStyle/>
          <a:p>
            <a:r>
              <a:rPr lang="en-US" dirty="0"/>
              <a:t>Create a Safe Place (where people can tell their stories) </a:t>
            </a:r>
          </a:p>
          <a:p>
            <a:r>
              <a:rPr lang="en-US" dirty="0"/>
              <a:t>Walk the Journey with immigrants (provide referrals to legal services, act as advocates, teach computer skills and tutor children, and organize to create power in the immigrant community</a:t>
            </a:r>
          </a:p>
          <a:p>
            <a:r>
              <a:rPr lang="en-US" dirty="0"/>
              <a:t>Take Action to make the needs and issues of immigrants known in the community </a:t>
            </a:r>
          </a:p>
        </p:txBody>
      </p:sp>
    </p:spTree>
    <p:extLst>
      <p:ext uri="{BB962C8B-B14F-4D97-AF65-F5344CB8AC3E}">
        <p14:creationId xmlns:p14="http://schemas.microsoft.com/office/powerpoint/2010/main" val="1400279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0153"/>
            <a:ext cx="7024744" cy="1143000"/>
          </a:xfrm>
        </p:spPr>
        <p:txBody>
          <a:bodyPr/>
          <a:lstStyle/>
          <a:p>
            <a:r>
              <a:rPr lang="en-US" sz="3200" dirty="0">
                <a:solidFill>
                  <a:schemeClr val="accent1">
                    <a:lumMod val="75000"/>
                  </a:schemeClr>
                </a:solidFill>
              </a:rPr>
              <a:t>IOSC Facts</a:t>
            </a:r>
          </a:p>
        </p:txBody>
      </p:sp>
      <p:sp>
        <p:nvSpPr>
          <p:cNvPr id="3" name="Content Placeholder 2"/>
          <p:cNvSpPr>
            <a:spLocks noGrp="1"/>
          </p:cNvSpPr>
          <p:nvPr>
            <p:ph idx="1"/>
          </p:nvPr>
        </p:nvSpPr>
        <p:spPr>
          <a:xfrm>
            <a:off x="1043490" y="1836764"/>
            <a:ext cx="6777317" cy="3508977"/>
          </a:xfrm>
        </p:spPr>
        <p:txBody>
          <a:bodyPr/>
          <a:lstStyle/>
          <a:p>
            <a:r>
              <a:rPr lang="en-US" dirty="0"/>
              <a:t>Current community has people from 45 countries</a:t>
            </a:r>
          </a:p>
          <a:p>
            <a:r>
              <a:rPr lang="en-US" dirty="0"/>
              <a:t>IOSC has helped people from 123 countries</a:t>
            </a:r>
          </a:p>
          <a:p>
            <a:r>
              <a:rPr lang="en-US" dirty="0"/>
              <a:t>Growing population:</a:t>
            </a:r>
          </a:p>
          <a:p>
            <a:pPr lvl="1"/>
            <a:r>
              <a:rPr lang="en-US" dirty="0"/>
              <a:t>Increase in middle eastern immigrants</a:t>
            </a:r>
          </a:p>
          <a:p>
            <a:pPr lvl="1"/>
            <a:r>
              <a:rPr lang="en-US" dirty="0"/>
              <a:t>Increase in faiths: Christian, Muslim, Jewish, Buddhist, Hindu</a:t>
            </a:r>
          </a:p>
          <a:p>
            <a:endParaRPr lang="en-US" dirty="0"/>
          </a:p>
        </p:txBody>
      </p:sp>
    </p:spTree>
    <p:extLst>
      <p:ext uri="{BB962C8B-B14F-4D97-AF65-F5344CB8AC3E}">
        <p14:creationId xmlns:p14="http://schemas.microsoft.com/office/powerpoint/2010/main" val="3857618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92830"/>
            <a:ext cx="7024744" cy="1143000"/>
          </a:xfrm>
        </p:spPr>
        <p:txBody>
          <a:bodyPr/>
          <a:lstStyle/>
          <a:p>
            <a:r>
              <a:rPr lang="en-US" sz="3200" dirty="0">
                <a:solidFill>
                  <a:schemeClr val="accent1">
                    <a:lumMod val="75000"/>
                  </a:schemeClr>
                </a:solidFill>
              </a:rPr>
              <a:t>IOSC clients</a:t>
            </a:r>
          </a:p>
        </p:txBody>
      </p:sp>
      <p:sp>
        <p:nvSpPr>
          <p:cNvPr id="3" name="Content Placeholder 2"/>
          <p:cNvSpPr>
            <a:spLocks noGrp="1"/>
          </p:cNvSpPr>
          <p:nvPr>
            <p:ph idx="1"/>
          </p:nvPr>
        </p:nvSpPr>
        <p:spPr>
          <a:xfrm>
            <a:off x="1043492" y="1672819"/>
            <a:ext cx="6777317" cy="4102548"/>
          </a:xfrm>
        </p:spPr>
        <p:txBody>
          <a:bodyPr>
            <a:normAutofit fontScale="92500" lnSpcReduction="10000"/>
          </a:bodyPr>
          <a:lstStyle/>
          <a:p>
            <a:r>
              <a:rPr lang="en-US" dirty="0"/>
              <a:t>Asylum seekers – enter into a long process of application, biometrics, work papers, and final interview (during this process – vulnerable even though they have completed paperwork)- process changing now in 2018</a:t>
            </a:r>
          </a:p>
          <a:p>
            <a:r>
              <a:rPr lang="en-US" dirty="0"/>
              <a:t>Refugees who have aged out of the system</a:t>
            </a:r>
          </a:p>
          <a:p>
            <a:r>
              <a:rPr lang="en-US" dirty="0"/>
              <a:t>Seeking status change – the Broken System – those seeking status change after visitor VISA, student status, work Visas, Reunification of Families (Chain Migration)</a:t>
            </a:r>
          </a:p>
          <a:p>
            <a:r>
              <a:rPr lang="en-US" dirty="0"/>
              <a:t>Undocumented (always vulnerable) Eligible for U visas and T visas</a:t>
            </a:r>
          </a:p>
        </p:txBody>
      </p:sp>
    </p:spTree>
    <p:extLst>
      <p:ext uri="{BB962C8B-B14F-4D97-AF65-F5344CB8AC3E}">
        <p14:creationId xmlns:p14="http://schemas.microsoft.com/office/powerpoint/2010/main" val="2455841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C191-BA06-3A40-8223-90B7204CBD94}"/>
              </a:ext>
            </a:extLst>
          </p:cNvPr>
          <p:cNvSpPr>
            <a:spLocks noGrp="1"/>
          </p:cNvSpPr>
          <p:nvPr>
            <p:ph type="title"/>
          </p:nvPr>
        </p:nvSpPr>
        <p:spPr>
          <a:xfrm>
            <a:off x="1043490" y="624468"/>
            <a:ext cx="7024744" cy="787913"/>
          </a:xfrm>
        </p:spPr>
        <p:txBody>
          <a:bodyPr/>
          <a:lstStyle/>
          <a:p>
            <a:r>
              <a:rPr lang="en-US" dirty="0"/>
              <a:t>Crisis of Body-Mind-Spirit</a:t>
            </a:r>
          </a:p>
        </p:txBody>
      </p:sp>
      <p:sp>
        <p:nvSpPr>
          <p:cNvPr id="3" name="Content Placeholder 2">
            <a:extLst>
              <a:ext uri="{FF2B5EF4-FFF2-40B4-BE49-F238E27FC236}">
                <a16:creationId xmlns:a16="http://schemas.microsoft.com/office/drawing/2014/main" id="{9BB80A2A-1F86-6444-AA7D-C84B912FECBE}"/>
              </a:ext>
            </a:extLst>
          </p:cNvPr>
          <p:cNvSpPr>
            <a:spLocks noGrp="1"/>
          </p:cNvSpPr>
          <p:nvPr>
            <p:ph idx="1"/>
          </p:nvPr>
        </p:nvSpPr>
        <p:spPr>
          <a:xfrm>
            <a:off x="1043492" y="1431556"/>
            <a:ext cx="6777317" cy="4433985"/>
          </a:xfrm>
        </p:spPr>
        <p:txBody>
          <a:bodyPr>
            <a:normAutofit fontScale="92500" lnSpcReduction="10000"/>
          </a:bodyPr>
          <a:lstStyle/>
          <a:p>
            <a:pPr lvl="1"/>
            <a:r>
              <a:rPr lang="en-US" sz="2400" dirty="0"/>
              <a:t>Physical abuse, torture, trauma</a:t>
            </a:r>
          </a:p>
          <a:p>
            <a:pPr lvl="1"/>
            <a:r>
              <a:rPr lang="en-US" sz="2400" dirty="0"/>
              <a:t>Rhetoric and reduction of migrants to the “other”</a:t>
            </a:r>
          </a:p>
          <a:p>
            <a:pPr lvl="1"/>
            <a:r>
              <a:rPr lang="en-US" sz="2400" dirty="0"/>
              <a:t>Religious persecution, racial and cultural abuse</a:t>
            </a:r>
          </a:p>
          <a:p>
            <a:pPr lvl="1"/>
            <a:r>
              <a:rPr lang="en-US" sz="2400" dirty="0"/>
              <a:t>Mental health concerns – death by suicide and attempts</a:t>
            </a:r>
          </a:p>
          <a:p>
            <a:pPr lvl="1"/>
            <a:r>
              <a:rPr lang="en-US" sz="2400" dirty="0"/>
              <a:t>Children fearing to go home in the evening after school</a:t>
            </a:r>
          </a:p>
          <a:p>
            <a:pPr lvl="1"/>
            <a:r>
              <a:rPr lang="en-US" sz="2400" dirty="0"/>
              <a:t>Families “packing bags” and leaving them for friends and families to send to them if deported.</a:t>
            </a:r>
          </a:p>
          <a:p>
            <a:endParaRPr lang="en-US" dirty="0"/>
          </a:p>
        </p:txBody>
      </p:sp>
    </p:spTree>
    <p:extLst>
      <p:ext uri="{BB962C8B-B14F-4D97-AF65-F5344CB8AC3E}">
        <p14:creationId xmlns:p14="http://schemas.microsoft.com/office/powerpoint/2010/main" val="70414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401" y="810571"/>
            <a:ext cx="7024744" cy="686637"/>
          </a:xfrm>
        </p:spPr>
        <p:txBody>
          <a:bodyPr/>
          <a:lstStyle/>
          <a:p>
            <a:r>
              <a:rPr lang="en-US" sz="3200" dirty="0">
                <a:solidFill>
                  <a:schemeClr val="accent1">
                    <a:lumMod val="75000"/>
                  </a:schemeClr>
                </a:solidFill>
              </a:rPr>
              <a:t>Surge in Work for IOSC (since 2016)</a:t>
            </a:r>
          </a:p>
        </p:txBody>
      </p:sp>
      <p:sp>
        <p:nvSpPr>
          <p:cNvPr id="3" name="Content Placeholder 2"/>
          <p:cNvSpPr>
            <a:spLocks noGrp="1"/>
          </p:cNvSpPr>
          <p:nvPr>
            <p:ph idx="1"/>
          </p:nvPr>
        </p:nvSpPr>
        <p:spPr>
          <a:xfrm>
            <a:off x="1043492" y="1606692"/>
            <a:ext cx="6777317" cy="4370362"/>
          </a:xfrm>
        </p:spPr>
        <p:txBody>
          <a:bodyPr>
            <a:normAutofit/>
          </a:bodyPr>
          <a:lstStyle/>
          <a:p>
            <a:r>
              <a:rPr lang="en-US" dirty="0"/>
              <a:t>Contacts have tripled</a:t>
            </a:r>
          </a:p>
          <a:p>
            <a:pPr lvl="1"/>
            <a:r>
              <a:rPr lang="en-US" dirty="0"/>
              <a:t>Requests for Legal Assistance</a:t>
            </a:r>
          </a:p>
          <a:p>
            <a:pPr lvl="1"/>
            <a:r>
              <a:rPr lang="en-US" dirty="0"/>
              <a:t>Referrals to </a:t>
            </a:r>
          </a:p>
          <a:p>
            <a:pPr lvl="2"/>
            <a:r>
              <a:rPr lang="en-US" dirty="0"/>
              <a:t>Legal clinics </a:t>
            </a:r>
          </a:p>
          <a:p>
            <a:pPr lvl="2"/>
            <a:r>
              <a:rPr lang="en-US" dirty="0"/>
              <a:t>Lawyers for Asylum Applications</a:t>
            </a:r>
          </a:p>
          <a:p>
            <a:pPr lvl="2"/>
            <a:r>
              <a:rPr lang="en-US" dirty="0"/>
              <a:t>Lawyers for those in Removal Proceedings</a:t>
            </a:r>
          </a:p>
          <a:p>
            <a:pPr lvl="1"/>
            <a:r>
              <a:rPr lang="en-US" dirty="0"/>
              <a:t>Visits to Detention Centers</a:t>
            </a:r>
          </a:p>
          <a:p>
            <a:pPr lvl="1"/>
            <a:r>
              <a:rPr lang="en-US" dirty="0"/>
              <a:t>Support for families </a:t>
            </a:r>
          </a:p>
        </p:txBody>
      </p:sp>
    </p:spTree>
    <p:extLst>
      <p:ext uri="{BB962C8B-B14F-4D97-AF65-F5344CB8AC3E}">
        <p14:creationId xmlns:p14="http://schemas.microsoft.com/office/powerpoint/2010/main" val="1160999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40235"/>
            <a:ext cx="7024744" cy="738821"/>
          </a:xfrm>
        </p:spPr>
        <p:txBody>
          <a:bodyPr/>
          <a:lstStyle/>
          <a:p>
            <a:r>
              <a:rPr lang="en-US" sz="3200" dirty="0">
                <a:solidFill>
                  <a:schemeClr val="accent1">
                    <a:lumMod val="75000"/>
                  </a:schemeClr>
                </a:solidFill>
              </a:rPr>
              <a:t>IOSC Programs</a:t>
            </a:r>
          </a:p>
        </p:txBody>
      </p:sp>
      <p:sp>
        <p:nvSpPr>
          <p:cNvPr id="3" name="Content Placeholder 2"/>
          <p:cNvSpPr>
            <a:spLocks noGrp="1"/>
          </p:cNvSpPr>
          <p:nvPr>
            <p:ph idx="1"/>
          </p:nvPr>
        </p:nvSpPr>
        <p:spPr>
          <a:xfrm>
            <a:off x="1043492" y="1474957"/>
            <a:ext cx="7024742" cy="4664586"/>
          </a:xfrm>
        </p:spPr>
        <p:txBody>
          <a:bodyPr>
            <a:normAutofit/>
          </a:bodyPr>
          <a:lstStyle/>
          <a:p>
            <a:r>
              <a:rPr lang="en-US" dirty="0"/>
              <a:t>Tutoring youth and adult women (classwork and computer skills)</a:t>
            </a:r>
          </a:p>
          <a:p>
            <a:r>
              <a:rPr lang="en-US" dirty="0"/>
              <a:t>Assistance</a:t>
            </a:r>
          </a:p>
          <a:p>
            <a:pPr lvl="1"/>
            <a:r>
              <a:rPr lang="en-US" dirty="0"/>
              <a:t>Rent</a:t>
            </a:r>
          </a:p>
          <a:p>
            <a:pPr lvl="1"/>
            <a:r>
              <a:rPr lang="en-US" dirty="0"/>
              <a:t>BGE bills</a:t>
            </a:r>
          </a:p>
          <a:p>
            <a:r>
              <a:rPr lang="en-US" dirty="0"/>
              <a:t>Job Counseling</a:t>
            </a:r>
          </a:p>
          <a:p>
            <a:r>
              <a:rPr lang="en-US" dirty="0"/>
              <a:t>Housing searches</a:t>
            </a:r>
          </a:p>
          <a:p>
            <a:r>
              <a:rPr lang="en-US" dirty="0"/>
              <a:t>Health Advocacy (partnering with schools)</a:t>
            </a:r>
          </a:p>
          <a:p>
            <a:r>
              <a:rPr lang="en-US" dirty="0"/>
              <a:t>Community Organizing</a:t>
            </a:r>
          </a:p>
          <a:p>
            <a:pPr lvl="1"/>
            <a:r>
              <a:rPr lang="en-US" dirty="0"/>
              <a:t>Parish ID</a:t>
            </a:r>
          </a:p>
          <a:p>
            <a:pPr lvl="1"/>
            <a:r>
              <a:rPr lang="en-US" dirty="0"/>
              <a:t>Working with BPD to promote safety</a:t>
            </a:r>
          </a:p>
          <a:p>
            <a:pPr lvl="1"/>
            <a:endParaRPr lang="en-US" dirty="0"/>
          </a:p>
          <a:p>
            <a:endParaRPr lang="en-US" dirty="0"/>
          </a:p>
        </p:txBody>
      </p:sp>
    </p:spTree>
    <p:extLst>
      <p:ext uri="{BB962C8B-B14F-4D97-AF65-F5344CB8AC3E}">
        <p14:creationId xmlns:p14="http://schemas.microsoft.com/office/powerpoint/2010/main" val="362369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35779"/>
            <a:ext cx="7024744" cy="817464"/>
          </a:xfrm>
        </p:spPr>
        <p:txBody>
          <a:bodyPr/>
          <a:lstStyle/>
          <a:p>
            <a:r>
              <a:rPr lang="en-US" sz="3200" dirty="0">
                <a:solidFill>
                  <a:schemeClr val="accent1">
                    <a:lumMod val="75000"/>
                  </a:schemeClr>
                </a:solidFill>
              </a:rPr>
              <a:t>Rising split</a:t>
            </a:r>
          </a:p>
        </p:txBody>
      </p:sp>
      <p:sp>
        <p:nvSpPr>
          <p:cNvPr id="3" name="Content Placeholder 2"/>
          <p:cNvSpPr>
            <a:spLocks noGrp="1"/>
          </p:cNvSpPr>
          <p:nvPr>
            <p:ph idx="1"/>
          </p:nvPr>
        </p:nvSpPr>
        <p:spPr>
          <a:xfrm>
            <a:off x="1043490" y="1522221"/>
            <a:ext cx="6777317" cy="4666308"/>
          </a:xfrm>
        </p:spPr>
        <p:txBody>
          <a:bodyPr/>
          <a:lstStyle/>
          <a:p>
            <a:r>
              <a:rPr lang="en-US" dirty="0"/>
              <a:t>How do we handle the split between human rights advocates vs. the rhetoric</a:t>
            </a:r>
          </a:p>
          <a:p>
            <a:pPr lvl="1"/>
            <a:r>
              <a:rPr lang="en-US" dirty="0"/>
              <a:t>Sort the numbers (in 2016) remember we took in 0.135% of the people in migration last year</a:t>
            </a:r>
          </a:p>
          <a:p>
            <a:pPr lvl="1"/>
            <a:r>
              <a:rPr lang="en-US" dirty="0"/>
              <a:t>Listen to stories</a:t>
            </a:r>
          </a:p>
          <a:p>
            <a:pPr lvl="1"/>
            <a:r>
              <a:rPr lang="en-US" dirty="0"/>
              <a:t>Don’t divide and split the world into “Us” and “Them”</a:t>
            </a:r>
          </a:p>
          <a:p>
            <a:pPr lvl="1"/>
            <a:r>
              <a:rPr lang="en-US" dirty="0"/>
              <a:t>Gather in, listen to stories, be touched and be open to solutions</a:t>
            </a:r>
          </a:p>
          <a:p>
            <a:pPr lvl="1"/>
            <a:r>
              <a:rPr lang="en-US" dirty="0"/>
              <a:t>Assume the contemplative stance</a:t>
            </a:r>
          </a:p>
        </p:txBody>
      </p:sp>
    </p:spTree>
    <p:extLst>
      <p:ext uri="{BB962C8B-B14F-4D97-AF65-F5344CB8AC3E}">
        <p14:creationId xmlns:p14="http://schemas.microsoft.com/office/powerpoint/2010/main" val="1138989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1605-7FBC-A545-9503-5F63FC5752A2}"/>
              </a:ext>
            </a:extLst>
          </p:cNvPr>
          <p:cNvSpPr>
            <a:spLocks noGrp="1"/>
          </p:cNvSpPr>
          <p:nvPr>
            <p:ph type="title"/>
          </p:nvPr>
        </p:nvSpPr>
        <p:spPr>
          <a:xfrm>
            <a:off x="1043490" y="758286"/>
            <a:ext cx="7024744" cy="781702"/>
          </a:xfrm>
        </p:spPr>
        <p:txBody>
          <a:bodyPr/>
          <a:lstStyle/>
          <a:p>
            <a:r>
              <a:rPr lang="en-US" dirty="0"/>
              <a:t>Take Home Messages</a:t>
            </a:r>
          </a:p>
        </p:txBody>
      </p:sp>
      <p:sp>
        <p:nvSpPr>
          <p:cNvPr id="3" name="Content Placeholder 2">
            <a:extLst>
              <a:ext uri="{FF2B5EF4-FFF2-40B4-BE49-F238E27FC236}">
                <a16:creationId xmlns:a16="http://schemas.microsoft.com/office/drawing/2014/main" id="{91278CC6-72FB-314E-9480-20C7F45A351F}"/>
              </a:ext>
            </a:extLst>
          </p:cNvPr>
          <p:cNvSpPr>
            <a:spLocks noGrp="1"/>
          </p:cNvSpPr>
          <p:nvPr>
            <p:ph idx="1"/>
          </p:nvPr>
        </p:nvSpPr>
        <p:spPr>
          <a:xfrm>
            <a:off x="1043492" y="1539988"/>
            <a:ext cx="6777317" cy="4570880"/>
          </a:xfrm>
        </p:spPr>
        <p:txBody>
          <a:bodyPr>
            <a:normAutofit/>
          </a:bodyPr>
          <a:lstStyle/>
          <a:p>
            <a:r>
              <a:rPr lang="en-US" dirty="0"/>
              <a:t>Gather in  - </a:t>
            </a:r>
            <a:r>
              <a:rPr lang="en-US" b="1" dirty="0"/>
              <a:t>Don’t split people into “Us” and ”Them”</a:t>
            </a:r>
            <a:r>
              <a:rPr lang="en-US" dirty="0"/>
              <a:t>.</a:t>
            </a:r>
          </a:p>
          <a:p>
            <a:r>
              <a:rPr lang="en-US" b="1" dirty="0"/>
              <a:t>Listen</a:t>
            </a:r>
            <a:r>
              <a:rPr lang="en-US" dirty="0"/>
              <a:t> to stories</a:t>
            </a:r>
          </a:p>
          <a:p>
            <a:r>
              <a:rPr lang="en-US" b="1" dirty="0"/>
              <a:t>Walk </a:t>
            </a:r>
            <a:r>
              <a:rPr lang="en-US" dirty="0"/>
              <a:t>the Journey with immigrants</a:t>
            </a:r>
          </a:p>
          <a:p>
            <a:r>
              <a:rPr lang="en-US" b="1" dirty="0"/>
              <a:t>Be attentive </a:t>
            </a:r>
            <a:r>
              <a:rPr lang="en-US" dirty="0"/>
              <a:t>to:</a:t>
            </a:r>
          </a:p>
          <a:p>
            <a:pPr lvl="1"/>
            <a:r>
              <a:rPr lang="en-US" dirty="0"/>
              <a:t>Culture/ethnicity/race/stories</a:t>
            </a:r>
          </a:p>
          <a:p>
            <a:pPr lvl="1"/>
            <a:r>
              <a:rPr lang="en-US" dirty="0"/>
              <a:t>Human Rights</a:t>
            </a:r>
          </a:p>
          <a:p>
            <a:pPr lvl="1"/>
            <a:r>
              <a:rPr lang="en-US" dirty="0"/>
              <a:t>Safety</a:t>
            </a:r>
          </a:p>
          <a:p>
            <a:pPr lvl="1"/>
            <a:r>
              <a:rPr lang="en-US" dirty="0"/>
              <a:t>Hope</a:t>
            </a:r>
          </a:p>
          <a:p>
            <a:r>
              <a:rPr lang="en-US" dirty="0"/>
              <a:t>Be Social Agents – honor rights, support, and celebrate diversity</a:t>
            </a:r>
          </a:p>
        </p:txBody>
      </p:sp>
    </p:spTree>
    <p:extLst>
      <p:ext uri="{BB962C8B-B14F-4D97-AF65-F5344CB8AC3E}">
        <p14:creationId xmlns:p14="http://schemas.microsoft.com/office/powerpoint/2010/main" val="2728916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accent1">
                    <a:lumMod val="75000"/>
                  </a:schemeClr>
                </a:solidFill>
              </a:rPr>
              <a:t>You have to understand that no one puts their children in a boat unless the water is safer than the land</a:t>
            </a:r>
          </a:p>
        </p:txBody>
      </p:sp>
      <p:pic>
        <p:nvPicPr>
          <p:cNvPr id="4" name="Content Placeholder 3" descr="Boat_overhead.jpg"/>
          <p:cNvPicPr>
            <a:picLocks noGrp="1" noChangeAspect="1"/>
          </p:cNvPicPr>
          <p:nvPr>
            <p:ph idx="1"/>
          </p:nvPr>
        </p:nvPicPr>
        <p:blipFill>
          <a:blip r:embed="rId3" cstate="print">
            <a:extLst>
              <a:ext uri="{28A0092B-C50C-407E-A947-70E740481C1C}">
                <a14:useLocalDpi xmlns:a14="http://schemas.microsoft.com/office/drawing/2010/main" val="0"/>
              </a:ext>
            </a:extLst>
          </a:blip>
          <a:srcRect t="11225" b="11225"/>
          <a:stretch>
            <a:fillRect/>
          </a:stretch>
        </p:blipFill>
        <p:spPr/>
      </p:pic>
    </p:spTree>
    <p:extLst>
      <p:ext uri="{BB962C8B-B14F-4D97-AF65-F5344CB8AC3E}">
        <p14:creationId xmlns:p14="http://schemas.microsoft.com/office/powerpoint/2010/main" val="420395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3" y="708679"/>
            <a:ext cx="7024744" cy="574019"/>
          </a:xfrm>
        </p:spPr>
        <p:txBody>
          <a:bodyPr>
            <a:normAutofit fontScale="90000"/>
          </a:bodyPr>
          <a:lstStyle/>
          <a:p>
            <a:r>
              <a:rPr lang="en-US" sz="3200" dirty="0">
                <a:solidFill>
                  <a:schemeClr val="accent1">
                    <a:lumMod val="75000"/>
                  </a:schemeClr>
                </a:solidFill>
              </a:rPr>
              <a:t>Today </a:t>
            </a:r>
            <a:r>
              <a:rPr lang="mr-IN" sz="3200" dirty="0">
                <a:solidFill>
                  <a:schemeClr val="accent1">
                    <a:lumMod val="75000"/>
                  </a:schemeClr>
                </a:solidFill>
              </a:rPr>
              <a:t>–</a:t>
            </a:r>
            <a:r>
              <a:rPr lang="en-US" sz="3200" dirty="0">
                <a:solidFill>
                  <a:schemeClr val="accent1">
                    <a:lumMod val="75000"/>
                  </a:schemeClr>
                </a:solidFill>
              </a:rPr>
              <a:t> lets look back</a:t>
            </a:r>
          </a:p>
        </p:txBody>
      </p:sp>
      <p:sp>
        <p:nvSpPr>
          <p:cNvPr id="3" name="Content Placeholder 2"/>
          <p:cNvSpPr>
            <a:spLocks noGrp="1"/>
          </p:cNvSpPr>
          <p:nvPr>
            <p:ph idx="1"/>
          </p:nvPr>
        </p:nvSpPr>
        <p:spPr>
          <a:xfrm>
            <a:off x="1043493" y="1282698"/>
            <a:ext cx="3426908" cy="4826002"/>
          </a:xfrm>
        </p:spPr>
        <p:txBody>
          <a:bodyPr>
            <a:normAutofit lnSpcReduction="10000"/>
          </a:bodyPr>
          <a:lstStyle/>
          <a:p>
            <a:r>
              <a:rPr lang="en-US" dirty="0"/>
              <a:t>In 2015, there were 244 million international migrants. They have fled persecution, social and ecological disaster or financial constraints.</a:t>
            </a:r>
          </a:p>
          <a:p>
            <a:r>
              <a:rPr lang="en-US" dirty="0"/>
              <a:t>Since1980, the number of migrants has more than doubled</a:t>
            </a:r>
          </a:p>
        </p:txBody>
      </p:sp>
      <p:pic>
        <p:nvPicPr>
          <p:cNvPr id="5" name="Picture 4"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499" y="3086100"/>
            <a:ext cx="4305301" cy="2460172"/>
          </a:xfrm>
          <a:prstGeom prst="rect">
            <a:avLst/>
          </a:prstGeom>
        </p:spPr>
      </p:pic>
    </p:spTree>
    <p:extLst>
      <p:ext uri="{BB962C8B-B14F-4D97-AF65-F5344CB8AC3E}">
        <p14:creationId xmlns:p14="http://schemas.microsoft.com/office/powerpoint/2010/main" val="3349362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5E4D-0A84-C646-BF9E-57BBC2EFC58C}"/>
              </a:ext>
            </a:extLst>
          </p:cNvPr>
          <p:cNvSpPr>
            <a:spLocks noGrp="1"/>
          </p:cNvSpPr>
          <p:nvPr>
            <p:ph type="title"/>
          </p:nvPr>
        </p:nvSpPr>
        <p:spPr>
          <a:xfrm>
            <a:off x="1043490" y="447807"/>
            <a:ext cx="7024744" cy="1143000"/>
          </a:xfrm>
        </p:spPr>
        <p:txBody>
          <a:bodyPr/>
          <a:lstStyle/>
          <a:p>
            <a:r>
              <a:rPr lang="en-US" dirty="0"/>
              <a:t>What Else?</a:t>
            </a:r>
          </a:p>
        </p:txBody>
      </p:sp>
      <p:sp>
        <p:nvSpPr>
          <p:cNvPr id="3" name="Content Placeholder 2">
            <a:extLst>
              <a:ext uri="{FF2B5EF4-FFF2-40B4-BE49-F238E27FC236}">
                <a16:creationId xmlns:a16="http://schemas.microsoft.com/office/drawing/2014/main" id="{02DC0C9F-9B86-C340-A444-080557A8BB82}"/>
              </a:ext>
            </a:extLst>
          </p:cNvPr>
          <p:cNvSpPr>
            <a:spLocks noGrp="1"/>
          </p:cNvSpPr>
          <p:nvPr>
            <p:ph idx="1"/>
          </p:nvPr>
        </p:nvSpPr>
        <p:spPr>
          <a:xfrm>
            <a:off x="1043490" y="1721490"/>
            <a:ext cx="6777317" cy="4054842"/>
          </a:xfrm>
        </p:spPr>
        <p:txBody>
          <a:bodyPr/>
          <a:lstStyle/>
          <a:p>
            <a:r>
              <a:rPr lang="en-US" dirty="0"/>
              <a:t>Taxes and spending power</a:t>
            </a:r>
          </a:p>
          <a:p>
            <a:r>
              <a:rPr lang="en-US" dirty="0"/>
              <a:t>DACA</a:t>
            </a:r>
          </a:p>
          <a:p>
            <a:r>
              <a:rPr lang="en-US" dirty="0"/>
              <a:t>TPS</a:t>
            </a:r>
          </a:p>
          <a:p>
            <a:r>
              <a:rPr lang="en-US" dirty="0"/>
              <a:t>State Compacts (Iowa and Texas)</a:t>
            </a:r>
          </a:p>
          <a:p>
            <a:r>
              <a:rPr lang="en-US" dirty="0"/>
              <a:t>State Suits</a:t>
            </a:r>
          </a:p>
          <a:p>
            <a:r>
              <a:rPr lang="en-US" dirty="0"/>
              <a:t>Sanctuary (City/Movement)</a:t>
            </a:r>
          </a:p>
          <a:p>
            <a:r>
              <a:rPr lang="en-US" dirty="0"/>
              <a:t>Know Your Rights</a:t>
            </a:r>
          </a:p>
          <a:p>
            <a:r>
              <a:rPr lang="en-US" dirty="0"/>
              <a:t>UN Global Compact</a:t>
            </a:r>
          </a:p>
        </p:txBody>
      </p:sp>
    </p:spTree>
    <p:extLst>
      <p:ext uri="{BB962C8B-B14F-4D97-AF65-F5344CB8AC3E}">
        <p14:creationId xmlns:p14="http://schemas.microsoft.com/office/powerpoint/2010/main" val="3145080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99D8A-FA22-7C4C-8C63-80DCBC4BD2A6}"/>
              </a:ext>
            </a:extLst>
          </p:cNvPr>
          <p:cNvSpPr>
            <a:spLocks noGrp="1"/>
          </p:cNvSpPr>
          <p:nvPr>
            <p:ph type="title"/>
          </p:nvPr>
        </p:nvSpPr>
        <p:spPr>
          <a:xfrm>
            <a:off x="1043490" y="744641"/>
            <a:ext cx="7024744" cy="779365"/>
          </a:xfrm>
        </p:spPr>
        <p:txBody>
          <a:bodyPr/>
          <a:lstStyle/>
          <a:p>
            <a:r>
              <a:rPr lang="en-US" dirty="0"/>
              <a:t>Taxes and Spending Power</a:t>
            </a:r>
          </a:p>
        </p:txBody>
      </p:sp>
      <p:sp>
        <p:nvSpPr>
          <p:cNvPr id="3" name="Content Placeholder 2">
            <a:extLst>
              <a:ext uri="{FF2B5EF4-FFF2-40B4-BE49-F238E27FC236}">
                <a16:creationId xmlns:a16="http://schemas.microsoft.com/office/drawing/2014/main" id="{87489876-082D-0D49-809F-C185B2B9AEA9}"/>
              </a:ext>
            </a:extLst>
          </p:cNvPr>
          <p:cNvSpPr>
            <a:spLocks noGrp="1"/>
          </p:cNvSpPr>
          <p:nvPr>
            <p:ph idx="1"/>
          </p:nvPr>
        </p:nvSpPr>
        <p:spPr>
          <a:xfrm>
            <a:off x="1043492" y="1567544"/>
            <a:ext cx="6777317" cy="4528455"/>
          </a:xfrm>
        </p:spPr>
        <p:txBody>
          <a:bodyPr/>
          <a:lstStyle/>
          <a:p>
            <a:r>
              <a:rPr lang="en-US" dirty="0"/>
              <a:t>Nationally (2014),</a:t>
            </a:r>
          </a:p>
          <a:p>
            <a:pPr lvl="1"/>
            <a:r>
              <a:rPr lang="en-US" dirty="0"/>
              <a:t>Immigrants earned 1.3 trillion</a:t>
            </a:r>
          </a:p>
          <a:p>
            <a:pPr lvl="1"/>
            <a:r>
              <a:rPr lang="en-US" dirty="0"/>
              <a:t>Paid 105 billion in Stale and Local Taxes</a:t>
            </a:r>
          </a:p>
          <a:p>
            <a:pPr lvl="1"/>
            <a:r>
              <a:rPr lang="en-US" dirty="0"/>
              <a:t>Paid 224 billion in Federal Taxes</a:t>
            </a:r>
          </a:p>
          <a:p>
            <a:r>
              <a:rPr lang="en-US" dirty="0"/>
              <a:t>In Maryland</a:t>
            </a:r>
          </a:p>
          <a:p>
            <a:pPr lvl="1"/>
            <a:r>
              <a:rPr lang="en-US" dirty="0"/>
              <a:t>1 in 7 Marylanders were born in foreign country (916,926)</a:t>
            </a:r>
          </a:p>
          <a:p>
            <a:pPr lvl="1"/>
            <a:r>
              <a:rPr lang="en-US" dirty="0"/>
              <a:t>Maryland immigrants earned 35.2 billion</a:t>
            </a:r>
          </a:p>
          <a:p>
            <a:pPr lvl="1"/>
            <a:r>
              <a:rPr lang="en-US" dirty="0"/>
              <a:t>Paid 3.3 billion in State and Local Taxes</a:t>
            </a:r>
          </a:p>
          <a:p>
            <a:pPr lvl="1"/>
            <a:r>
              <a:rPr lang="en-US" dirty="0"/>
              <a:t>Paid 6.9 billion in Federal Taxes</a:t>
            </a:r>
          </a:p>
          <a:p>
            <a:pPr lvl="1"/>
            <a:endParaRPr lang="en-US" dirty="0"/>
          </a:p>
        </p:txBody>
      </p:sp>
    </p:spTree>
    <p:extLst>
      <p:ext uri="{BB962C8B-B14F-4D97-AF65-F5344CB8AC3E}">
        <p14:creationId xmlns:p14="http://schemas.microsoft.com/office/powerpoint/2010/main" val="827681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B606-7F6B-DA45-8B1B-92FC89215791}"/>
              </a:ext>
            </a:extLst>
          </p:cNvPr>
          <p:cNvSpPr>
            <a:spLocks noGrp="1"/>
          </p:cNvSpPr>
          <p:nvPr>
            <p:ph type="title"/>
          </p:nvPr>
        </p:nvSpPr>
        <p:spPr>
          <a:xfrm>
            <a:off x="1043492" y="783772"/>
            <a:ext cx="7024744" cy="1197428"/>
          </a:xfrm>
        </p:spPr>
        <p:txBody>
          <a:bodyPr>
            <a:normAutofit fontScale="90000"/>
          </a:bodyPr>
          <a:lstStyle/>
          <a:p>
            <a:r>
              <a:rPr lang="en-US" dirty="0"/>
              <a:t>Undocumented: Taxes and Spending Power</a:t>
            </a:r>
          </a:p>
        </p:txBody>
      </p:sp>
      <p:sp>
        <p:nvSpPr>
          <p:cNvPr id="3" name="Content Placeholder 2">
            <a:extLst>
              <a:ext uri="{FF2B5EF4-FFF2-40B4-BE49-F238E27FC236}">
                <a16:creationId xmlns:a16="http://schemas.microsoft.com/office/drawing/2014/main" id="{C32E01EE-16EB-E546-B758-1B6E92D0C297}"/>
              </a:ext>
            </a:extLst>
          </p:cNvPr>
          <p:cNvSpPr>
            <a:spLocks noGrp="1"/>
          </p:cNvSpPr>
          <p:nvPr>
            <p:ph idx="1"/>
          </p:nvPr>
        </p:nvSpPr>
        <p:spPr>
          <a:xfrm>
            <a:off x="1043492" y="2329542"/>
            <a:ext cx="6777317" cy="2590802"/>
          </a:xfrm>
        </p:spPr>
        <p:txBody>
          <a:bodyPr/>
          <a:lstStyle/>
          <a:p>
            <a:r>
              <a:rPr lang="en-US" dirty="0"/>
              <a:t>In Maryland</a:t>
            </a:r>
          </a:p>
          <a:p>
            <a:pPr lvl="1"/>
            <a:r>
              <a:rPr lang="en-US" dirty="0"/>
              <a:t>250,365</a:t>
            </a:r>
          </a:p>
          <a:p>
            <a:pPr lvl="1"/>
            <a:r>
              <a:rPr lang="en-US" dirty="0"/>
              <a:t>Undocumented Household Income 4.9 billion</a:t>
            </a:r>
          </a:p>
          <a:p>
            <a:pPr lvl="1"/>
            <a:r>
              <a:rPr lang="en-US" dirty="0"/>
              <a:t>Paid 242 million in State and Local Taxes</a:t>
            </a:r>
          </a:p>
          <a:p>
            <a:pPr lvl="1"/>
            <a:r>
              <a:rPr lang="en-US" dirty="0"/>
              <a:t>Paid 360.5 million in Federal Taxes</a:t>
            </a:r>
          </a:p>
          <a:p>
            <a:pPr marL="365760" lvl="1" indent="0">
              <a:buNone/>
            </a:pPr>
            <a:endParaRPr lang="en-US" dirty="0"/>
          </a:p>
        </p:txBody>
      </p:sp>
    </p:spTree>
    <p:extLst>
      <p:ext uri="{BB962C8B-B14F-4D97-AF65-F5344CB8AC3E}">
        <p14:creationId xmlns:p14="http://schemas.microsoft.com/office/powerpoint/2010/main" val="3954812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BE25-E3A3-724D-9018-F2B602FE60DE}"/>
              </a:ext>
            </a:extLst>
          </p:cNvPr>
          <p:cNvSpPr>
            <a:spLocks noGrp="1"/>
          </p:cNvSpPr>
          <p:nvPr>
            <p:ph type="title"/>
          </p:nvPr>
        </p:nvSpPr>
        <p:spPr/>
        <p:txBody>
          <a:bodyPr>
            <a:normAutofit fontScale="90000"/>
          </a:bodyPr>
          <a:lstStyle/>
          <a:p>
            <a:r>
              <a:rPr lang="en-US" sz="3300" dirty="0">
                <a:solidFill>
                  <a:schemeClr val="accent1">
                    <a:lumMod val="75000"/>
                  </a:schemeClr>
                </a:solidFill>
              </a:rPr>
              <a:t>What else do we need to know? </a:t>
            </a:r>
            <a:r>
              <a:rPr lang="en-US" sz="3200" dirty="0">
                <a:solidFill>
                  <a:schemeClr val="accent1">
                    <a:lumMod val="75000"/>
                  </a:schemeClr>
                </a:solidFill>
              </a:rPr>
              <a:t>DACA: Deferred Action for Childhood Arrivals</a:t>
            </a:r>
          </a:p>
        </p:txBody>
      </p:sp>
      <p:sp>
        <p:nvSpPr>
          <p:cNvPr id="3" name="Content Placeholder 2">
            <a:extLst>
              <a:ext uri="{FF2B5EF4-FFF2-40B4-BE49-F238E27FC236}">
                <a16:creationId xmlns:a16="http://schemas.microsoft.com/office/drawing/2014/main" id="{226D1961-1FAC-BA4C-87BA-61575064D811}"/>
              </a:ext>
            </a:extLst>
          </p:cNvPr>
          <p:cNvSpPr>
            <a:spLocks noGrp="1"/>
          </p:cNvSpPr>
          <p:nvPr>
            <p:ph idx="1"/>
          </p:nvPr>
        </p:nvSpPr>
        <p:spPr>
          <a:xfrm>
            <a:off x="1043492" y="2323652"/>
            <a:ext cx="6777317" cy="4034618"/>
          </a:xfrm>
        </p:spPr>
        <p:txBody>
          <a:bodyPr>
            <a:normAutofit lnSpcReduction="10000"/>
          </a:bodyPr>
          <a:lstStyle/>
          <a:p>
            <a:r>
              <a:rPr lang="en-US" dirty="0"/>
              <a:t>Obama’s Executive Order (June 15, 2012)</a:t>
            </a:r>
          </a:p>
          <a:p>
            <a:r>
              <a:rPr lang="en-US" dirty="0"/>
              <a:t>Rescission of DACA by Sessions (September 5, 2017) – Expirations due to start March 5</a:t>
            </a:r>
            <a:r>
              <a:rPr lang="en-US" baseline="30000" dirty="0"/>
              <a:t>th</a:t>
            </a:r>
            <a:r>
              <a:rPr lang="en-US" dirty="0"/>
              <a:t> BUT</a:t>
            </a:r>
          </a:p>
          <a:p>
            <a:r>
              <a:rPr lang="en-US" dirty="0"/>
              <a:t>Judge </a:t>
            </a:r>
            <a:r>
              <a:rPr lang="en-US" dirty="0" err="1"/>
              <a:t>Alsup</a:t>
            </a:r>
            <a:r>
              <a:rPr lang="en-US" dirty="0"/>
              <a:t> ruled 690,000 DACA recipients must be protected (keep their work permits and not be deported).</a:t>
            </a:r>
          </a:p>
          <a:p>
            <a:r>
              <a:rPr lang="en-US" dirty="0"/>
              <a:t>The Supreme Court has refused to hear Trump’s request to end DACA. Renewals will continue.</a:t>
            </a:r>
          </a:p>
          <a:p>
            <a:r>
              <a:rPr lang="en-US" dirty="0"/>
              <a:t>DACA versus the Wall</a:t>
            </a:r>
          </a:p>
          <a:p>
            <a:endParaRPr lang="en-US" dirty="0"/>
          </a:p>
        </p:txBody>
      </p:sp>
    </p:spTree>
    <p:extLst>
      <p:ext uri="{BB962C8B-B14F-4D97-AF65-F5344CB8AC3E}">
        <p14:creationId xmlns:p14="http://schemas.microsoft.com/office/powerpoint/2010/main" val="31721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A57C-9CDE-134A-9F88-AE7B019DEB92}"/>
              </a:ext>
            </a:extLst>
          </p:cNvPr>
          <p:cNvSpPr>
            <a:spLocks noGrp="1"/>
          </p:cNvSpPr>
          <p:nvPr>
            <p:ph type="title"/>
          </p:nvPr>
        </p:nvSpPr>
        <p:spPr>
          <a:xfrm>
            <a:off x="1043492" y="766406"/>
            <a:ext cx="7024744" cy="735822"/>
          </a:xfrm>
        </p:spPr>
        <p:txBody>
          <a:bodyPr/>
          <a:lstStyle/>
          <a:p>
            <a:r>
              <a:rPr lang="en-US" sz="3200" dirty="0">
                <a:solidFill>
                  <a:schemeClr val="accent1">
                    <a:lumMod val="75000"/>
                  </a:schemeClr>
                </a:solidFill>
              </a:rPr>
              <a:t>TPS: Decisions Expected</a:t>
            </a:r>
          </a:p>
        </p:txBody>
      </p:sp>
      <p:sp>
        <p:nvSpPr>
          <p:cNvPr id="3" name="Content Placeholder 2">
            <a:extLst>
              <a:ext uri="{FF2B5EF4-FFF2-40B4-BE49-F238E27FC236}">
                <a16:creationId xmlns:a16="http://schemas.microsoft.com/office/drawing/2014/main" id="{0E56669B-2310-3A47-90AA-96232DAE677B}"/>
              </a:ext>
            </a:extLst>
          </p:cNvPr>
          <p:cNvSpPr>
            <a:spLocks noGrp="1"/>
          </p:cNvSpPr>
          <p:nvPr>
            <p:ph idx="1"/>
          </p:nvPr>
        </p:nvSpPr>
        <p:spPr>
          <a:xfrm>
            <a:off x="1043492" y="1698172"/>
            <a:ext cx="6777317" cy="4180114"/>
          </a:xfrm>
        </p:spPr>
        <p:txBody>
          <a:bodyPr>
            <a:normAutofit fontScale="92500" lnSpcReduction="20000"/>
          </a:bodyPr>
          <a:lstStyle/>
          <a:p>
            <a:r>
              <a:rPr lang="en-US" dirty="0"/>
              <a:t>On Oct. 3, 2018: Ramos et al. US District Court of California enjoined DHS from enforcing termination of TPS for:</a:t>
            </a:r>
          </a:p>
          <a:p>
            <a:pPr lvl="1"/>
            <a:r>
              <a:rPr lang="en-US" dirty="0"/>
              <a:t>Sudan </a:t>
            </a:r>
            <a:r>
              <a:rPr lang="en-US" dirty="0">
                <a:solidFill>
                  <a:srgbClr val="FF0000"/>
                </a:solidFill>
              </a:rPr>
              <a:t>(extended to January 2020)*</a:t>
            </a:r>
          </a:p>
          <a:p>
            <a:pPr lvl="1"/>
            <a:r>
              <a:rPr lang="en-US" dirty="0"/>
              <a:t>Nicaragua </a:t>
            </a:r>
            <a:r>
              <a:rPr lang="en-US" dirty="0">
                <a:solidFill>
                  <a:srgbClr val="FF0000"/>
                </a:solidFill>
              </a:rPr>
              <a:t>(extended to January 2020)*</a:t>
            </a:r>
          </a:p>
          <a:p>
            <a:pPr lvl="1"/>
            <a:r>
              <a:rPr lang="en-US" dirty="0"/>
              <a:t>Haiti </a:t>
            </a:r>
            <a:r>
              <a:rPr lang="en-US" dirty="0">
                <a:solidFill>
                  <a:srgbClr val="FF0000"/>
                </a:solidFill>
              </a:rPr>
              <a:t>(extended to January 2020)*</a:t>
            </a:r>
          </a:p>
          <a:p>
            <a:pPr lvl="1"/>
            <a:r>
              <a:rPr lang="en-US" dirty="0"/>
              <a:t>El Salvador </a:t>
            </a:r>
            <a:r>
              <a:rPr lang="en-US" dirty="0">
                <a:solidFill>
                  <a:srgbClr val="FF0000"/>
                </a:solidFill>
              </a:rPr>
              <a:t>(extended to January 2020)*</a:t>
            </a:r>
          </a:p>
          <a:p>
            <a:r>
              <a:rPr lang="en-US" i="1" dirty="0"/>
              <a:t>Bhattarai v. Nielsen filed February, 2019</a:t>
            </a:r>
            <a:endParaRPr lang="en-US" dirty="0">
              <a:solidFill>
                <a:srgbClr val="FF0000"/>
              </a:solidFill>
            </a:endParaRPr>
          </a:p>
          <a:p>
            <a:pPr lvl="1"/>
            <a:r>
              <a:rPr lang="en-US" dirty="0"/>
              <a:t>Honduras: terminates </a:t>
            </a:r>
            <a:r>
              <a:rPr lang="en-US"/>
              <a:t>Jan 1, </a:t>
            </a:r>
            <a:r>
              <a:rPr lang="en-US" dirty="0"/>
              <a:t>2020 *</a:t>
            </a:r>
          </a:p>
          <a:p>
            <a:pPr lvl="1"/>
            <a:r>
              <a:rPr lang="en-US" dirty="0"/>
              <a:t>Nepal: March 24, 2020</a:t>
            </a:r>
          </a:p>
          <a:p>
            <a:pPr lvl="1"/>
            <a:r>
              <a:rPr lang="en-US" dirty="0"/>
              <a:t>Somalia: March: 17, 2020</a:t>
            </a:r>
          </a:p>
          <a:p>
            <a:pPr lvl="1"/>
            <a:r>
              <a:rPr lang="en-US" dirty="0"/>
              <a:t>Syria: March 31, 2021</a:t>
            </a:r>
          </a:p>
          <a:p>
            <a:pPr lvl="1"/>
            <a:r>
              <a:rPr lang="en-US" dirty="0"/>
              <a:t>Yemen: March 3, 2020</a:t>
            </a:r>
          </a:p>
          <a:p>
            <a:pPr lvl="1"/>
            <a:endParaRPr lang="en-US" dirty="0"/>
          </a:p>
        </p:txBody>
      </p:sp>
    </p:spTree>
    <p:extLst>
      <p:ext uri="{BB962C8B-B14F-4D97-AF65-F5344CB8AC3E}">
        <p14:creationId xmlns:p14="http://schemas.microsoft.com/office/powerpoint/2010/main" val="1426363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31B5-1A1F-694D-B59A-30751A1C0CD9}"/>
              </a:ext>
            </a:extLst>
          </p:cNvPr>
          <p:cNvSpPr>
            <a:spLocks noGrp="1"/>
          </p:cNvSpPr>
          <p:nvPr>
            <p:ph type="title"/>
          </p:nvPr>
        </p:nvSpPr>
        <p:spPr>
          <a:xfrm>
            <a:off x="1043490" y="1027664"/>
            <a:ext cx="7231080" cy="771156"/>
          </a:xfrm>
        </p:spPr>
        <p:txBody>
          <a:bodyPr>
            <a:normAutofit fontScale="90000"/>
          </a:bodyPr>
          <a:lstStyle/>
          <a:p>
            <a:r>
              <a:rPr lang="en-US" dirty="0"/>
              <a:t>State Compacts (Iowa &amp; Texas)</a:t>
            </a:r>
          </a:p>
        </p:txBody>
      </p:sp>
      <p:sp>
        <p:nvSpPr>
          <p:cNvPr id="3" name="Content Placeholder 2">
            <a:extLst>
              <a:ext uri="{FF2B5EF4-FFF2-40B4-BE49-F238E27FC236}">
                <a16:creationId xmlns:a16="http://schemas.microsoft.com/office/drawing/2014/main" id="{AC6D93E7-998F-E44D-832C-420F0B0CE25A}"/>
              </a:ext>
            </a:extLst>
          </p:cNvPr>
          <p:cNvSpPr>
            <a:spLocks noGrp="1"/>
          </p:cNvSpPr>
          <p:nvPr>
            <p:ph idx="1"/>
          </p:nvPr>
        </p:nvSpPr>
        <p:spPr>
          <a:xfrm>
            <a:off x="1043492" y="1978702"/>
            <a:ext cx="6777317" cy="3853927"/>
          </a:xfrm>
        </p:spPr>
        <p:txBody>
          <a:bodyPr>
            <a:normAutofit fontScale="85000" lnSpcReduction="20000"/>
          </a:bodyPr>
          <a:lstStyle/>
          <a:p>
            <a:r>
              <a:rPr lang="en-US" dirty="0"/>
              <a:t>Jay Byers of the Greater Des Moines Partnership said the state needs immigrants to grow.</a:t>
            </a:r>
          </a:p>
          <a:p>
            <a:r>
              <a:rPr lang="en-US" dirty="0"/>
              <a:t>“Immigrants are more than twice as likely to start a business, significantly more likely to generate intellectual property,” Byers said, “I mean, the stats speak for themselves.”</a:t>
            </a:r>
          </a:p>
          <a:p>
            <a:r>
              <a:rPr lang="en-US" dirty="0"/>
              <a:t>The number of international immigrants in the central Iowa area has grown at twice the national average and Byers said that’s spurred economic growth in the region.</a:t>
            </a:r>
          </a:p>
          <a:p>
            <a:r>
              <a:rPr lang="en-US" dirty="0"/>
              <a:t>“We’re a nation of immigrants. We’re a state of immigrants. We’re a region of immigrants,” Byers said. “It’s been a driver in our past and it needs to be a driver in our future.”</a:t>
            </a:r>
          </a:p>
          <a:p>
            <a:endParaRPr lang="en-US" dirty="0"/>
          </a:p>
        </p:txBody>
      </p:sp>
    </p:spTree>
    <p:extLst>
      <p:ext uri="{BB962C8B-B14F-4D97-AF65-F5344CB8AC3E}">
        <p14:creationId xmlns:p14="http://schemas.microsoft.com/office/powerpoint/2010/main" val="1502572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5911-EB81-7846-B803-C1EC529B4B5F}"/>
              </a:ext>
            </a:extLst>
          </p:cNvPr>
          <p:cNvSpPr>
            <a:spLocks noGrp="1"/>
          </p:cNvSpPr>
          <p:nvPr>
            <p:ph type="title"/>
          </p:nvPr>
        </p:nvSpPr>
        <p:spPr/>
        <p:txBody>
          <a:bodyPr>
            <a:normAutofit fontScale="90000"/>
          </a:bodyPr>
          <a:lstStyle/>
          <a:p>
            <a:r>
              <a:rPr lang="en-US" dirty="0"/>
              <a:t>State Suits against the Federal Government</a:t>
            </a:r>
          </a:p>
        </p:txBody>
      </p:sp>
      <p:sp>
        <p:nvSpPr>
          <p:cNvPr id="3" name="Content Placeholder 2">
            <a:extLst>
              <a:ext uri="{FF2B5EF4-FFF2-40B4-BE49-F238E27FC236}">
                <a16:creationId xmlns:a16="http://schemas.microsoft.com/office/drawing/2014/main" id="{06750F25-2344-B24E-A122-A8DDDB3D856F}"/>
              </a:ext>
            </a:extLst>
          </p:cNvPr>
          <p:cNvSpPr>
            <a:spLocks noGrp="1"/>
          </p:cNvSpPr>
          <p:nvPr>
            <p:ph idx="1"/>
          </p:nvPr>
        </p:nvSpPr>
        <p:spPr>
          <a:xfrm>
            <a:off x="1043490" y="2623691"/>
            <a:ext cx="6777317" cy="2362648"/>
          </a:xfrm>
        </p:spPr>
        <p:txBody>
          <a:bodyPr/>
          <a:lstStyle/>
          <a:p>
            <a:r>
              <a:rPr lang="en-US" dirty="0"/>
              <a:t>47 multistate suits against the federal government since January 2017 (2 years) </a:t>
            </a:r>
          </a:p>
          <a:p>
            <a:r>
              <a:rPr lang="en-US" dirty="0"/>
              <a:t>44 against Bush (over 8 years) and </a:t>
            </a:r>
          </a:p>
          <a:p>
            <a:r>
              <a:rPr lang="en-US" dirty="0"/>
              <a:t>46 against Obama (8 years)</a:t>
            </a:r>
          </a:p>
          <a:p>
            <a:endParaRPr lang="en-US" dirty="0"/>
          </a:p>
        </p:txBody>
      </p:sp>
    </p:spTree>
    <p:extLst>
      <p:ext uri="{BB962C8B-B14F-4D97-AF65-F5344CB8AC3E}">
        <p14:creationId xmlns:p14="http://schemas.microsoft.com/office/powerpoint/2010/main" val="1429848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1">
                    <a:lumMod val="75000"/>
                  </a:schemeClr>
                </a:solidFill>
              </a:rPr>
              <a:t>Sanctuary Coalition of Central Maryland</a:t>
            </a:r>
          </a:p>
        </p:txBody>
      </p:sp>
      <p:sp>
        <p:nvSpPr>
          <p:cNvPr id="3" name="Content Placeholder 2"/>
          <p:cNvSpPr>
            <a:spLocks noGrp="1"/>
          </p:cNvSpPr>
          <p:nvPr>
            <p:ph idx="1"/>
          </p:nvPr>
        </p:nvSpPr>
        <p:spPr/>
        <p:txBody>
          <a:bodyPr>
            <a:normAutofit lnSpcReduction="10000"/>
          </a:bodyPr>
          <a:lstStyle/>
          <a:p>
            <a:r>
              <a:rPr lang="en-US" dirty="0"/>
              <a:t>Over 100 members (churches, mosques, synagogues.</a:t>
            </a:r>
          </a:p>
          <a:p>
            <a:r>
              <a:rPr lang="en-US" dirty="0"/>
              <a:t>Committed to provide safe spaces for those facing deportation.</a:t>
            </a:r>
          </a:p>
          <a:p>
            <a:r>
              <a:rPr lang="en-US" dirty="0"/>
              <a:t>Sanctuary spaces have existed since Hebrew times.</a:t>
            </a:r>
          </a:p>
          <a:p>
            <a:r>
              <a:rPr lang="en-US" dirty="0"/>
              <a:t>Our members commit to provide space, money, food, and services to help people in the crisis of potential deportation.</a:t>
            </a:r>
          </a:p>
        </p:txBody>
      </p:sp>
    </p:spTree>
    <p:extLst>
      <p:ext uri="{BB962C8B-B14F-4D97-AF65-F5344CB8AC3E}">
        <p14:creationId xmlns:p14="http://schemas.microsoft.com/office/powerpoint/2010/main" val="2121919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1">
                    <a:lumMod val="75000"/>
                  </a:schemeClr>
                </a:solidFill>
              </a:rPr>
              <a:t>Strategies: Be the Friction that Creates Change</a:t>
            </a:r>
          </a:p>
        </p:txBody>
      </p:sp>
      <p:sp>
        <p:nvSpPr>
          <p:cNvPr id="3" name="Content Placeholder 2"/>
          <p:cNvSpPr>
            <a:spLocks noGrp="1"/>
          </p:cNvSpPr>
          <p:nvPr>
            <p:ph idx="1"/>
          </p:nvPr>
        </p:nvSpPr>
        <p:spPr>
          <a:xfrm>
            <a:off x="930953" y="2323652"/>
            <a:ext cx="7284582" cy="3914310"/>
          </a:xfrm>
        </p:spPr>
        <p:txBody>
          <a:bodyPr>
            <a:normAutofit fontScale="92500"/>
          </a:bodyPr>
          <a:lstStyle/>
          <a:p>
            <a:r>
              <a:rPr lang="en-US" dirty="0"/>
              <a:t>Take a stand for human rights</a:t>
            </a:r>
          </a:p>
          <a:p>
            <a:r>
              <a:rPr lang="en-US" dirty="0"/>
              <a:t>Join the Sanctuary Coalition of CM (or your State)</a:t>
            </a:r>
          </a:p>
          <a:p>
            <a:r>
              <a:rPr lang="en-US" dirty="0"/>
              <a:t>Help people to </a:t>
            </a:r>
            <a:r>
              <a:rPr lang="en-US" b="1" dirty="0"/>
              <a:t>Know their Rights</a:t>
            </a:r>
          </a:p>
          <a:p>
            <a:r>
              <a:rPr lang="en-US" dirty="0"/>
              <a:t>Refer immigrants to </a:t>
            </a:r>
            <a:r>
              <a:rPr lang="en-US" b="1" dirty="0"/>
              <a:t>local law universities with immigration clinics</a:t>
            </a:r>
          </a:p>
          <a:p>
            <a:r>
              <a:rPr lang="en-US" dirty="0"/>
              <a:t>Participate in Bystander Training</a:t>
            </a:r>
          </a:p>
          <a:p>
            <a:r>
              <a:rPr lang="en-US" dirty="0"/>
              <a:t>Join a Rapid Response Team</a:t>
            </a:r>
          </a:p>
          <a:p>
            <a:r>
              <a:rPr lang="en-US" b="1" dirty="0"/>
              <a:t>Contact legislators and politicians – work for Comprehensive Immigration Reform</a:t>
            </a:r>
          </a:p>
          <a:p>
            <a:r>
              <a:rPr lang="en-US" dirty="0"/>
              <a:t>Work for improved community/police relations</a:t>
            </a:r>
          </a:p>
        </p:txBody>
      </p:sp>
    </p:spTree>
    <p:extLst>
      <p:ext uri="{BB962C8B-B14F-4D97-AF65-F5344CB8AC3E}">
        <p14:creationId xmlns:p14="http://schemas.microsoft.com/office/powerpoint/2010/main" val="1042547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9C1D-5A27-404D-8D64-BEF83296BAE2}"/>
              </a:ext>
            </a:extLst>
          </p:cNvPr>
          <p:cNvSpPr>
            <a:spLocks noGrp="1"/>
          </p:cNvSpPr>
          <p:nvPr>
            <p:ph type="title"/>
          </p:nvPr>
        </p:nvSpPr>
        <p:spPr>
          <a:xfrm>
            <a:off x="1043490" y="671529"/>
            <a:ext cx="7024744" cy="1143000"/>
          </a:xfrm>
        </p:spPr>
        <p:txBody>
          <a:bodyPr>
            <a:normAutofit fontScale="90000"/>
          </a:bodyPr>
          <a:lstStyle/>
          <a:p>
            <a:r>
              <a:rPr lang="en-US" dirty="0"/>
              <a:t>Do You Know Your Rights?</a:t>
            </a:r>
            <a:br>
              <a:rPr lang="en-US" dirty="0"/>
            </a:br>
            <a:r>
              <a:rPr lang="en-US" sz="3600" dirty="0"/>
              <a:t>What you have the right to say:</a:t>
            </a:r>
          </a:p>
        </p:txBody>
      </p:sp>
      <p:sp>
        <p:nvSpPr>
          <p:cNvPr id="3" name="Content Placeholder 2">
            <a:extLst>
              <a:ext uri="{FF2B5EF4-FFF2-40B4-BE49-F238E27FC236}">
                <a16:creationId xmlns:a16="http://schemas.microsoft.com/office/drawing/2014/main" id="{BD52E4E0-A362-E64C-99C5-DBD7ABD4EE2B}"/>
              </a:ext>
            </a:extLst>
          </p:cNvPr>
          <p:cNvSpPr>
            <a:spLocks noGrp="1"/>
          </p:cNvSpPr>
          <p:nvPr>
            <p:ph idx="1"/>
          </p:nvPr>
        </p:nvSpPr>
        <p:spPr>
          <a:xfrm>
            <a:off x="1043492" y="1915427"/>
            <a:ext cx="6777317" cy="4167738"/>
          </a:xfrm>
        </p:spPr>
        <p:txBody>
          <a:bodyPr>
            <a:normAutofit fontScale="70000" lnSpcReduction="20000"/>
          </a:bodyPr>
          <a:lstStyle/>
          <a:p>
            <a:r>
              <a:rPr lang="en-US" sz="2900" dirty="0"/>
              <a:t>I do not wish to speak with you, answer your questions, or sign or hand you any documents based on my 5thAmendment rights under the United States Constitution.</a:t>
            </a:r>
          </a:p>
          <a:p>
            <a:r>
              <a:rPr lang="en-US" sz="2900" dirty="0"/>
              <a:t>I do not give you permission to enter my home based</a:t>
            </a:r>
            <a:br>
              <a:rPr lang="en-US" sz="2900" dirty="0"/>
            </a:br>
            <a:r>
              <a:rPr lang="en-US" sz="2900" dirty="0"/>
              <a:t>on my 4th Amendment rights under the United States Constitution unless you have a warrant to enter, signed by a judge or magistrate with my name on it that you slide under the door.</a:t>
            </a:r>
          </a:p>
          <a:p>
            <a:r>
              <a:rPr lang="en-US" sz="2900" dirty="0"/>
              <a:t>I do not give you permission to search any of my belongings based on my 4th Amendment rights.</a:t>
            </a:r>
          </a:p>
          <a:p>
            <a:r>
              <a:rPr lang="en-US" sz="2900" dirty="0"/>
              <a:t>I choose to exercise my constitutional rights.</a:t>
            </a:r>
          </a:p>
          <a:p>
            <a:r>
              <a:rPr lang="en-US" sz="2900" i="1" dirty="0"/>
              <a:t>These cards are available to citizens and noncitizens alike.</a:t>
            </a:r>
            <a:endParaRPr lang="en-US" sz="2900" dirty="0"/>
          </a:p>
          <a:p>
            <a:endParaRPr lang="en-US" dirty="0"/>
          </a:p>
        </p:txBody>
      </p:sp>
    </p:spTree>
    <p:extLst>
      <p:ext uri="{BB962C8B-B14F-4D97-AF65-F5344CB8AC3E}">
        <p14:creationId xmlns:p14="http://schemas.microsoft.com/office/powerpoint/2010/main" val="202999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01700"/>
            <a:ext cx="7024744" cy="722864"/>
          </a:xfrm>
        </p:spPr>
        <p:txBody>
          <a:bodyPr/>
          <a:lstStyle/>
          <a:p>
            <a:r>
              <a:rPr lang="en-US" dirty="0"/>
              <a:t>Push and Pull Factors</a:t>
            </a:r>
          </a:p>
        </p:txBody>
      </p:sp>
      <p:sp>
        <p:nvSpPr>
          <p:cNvPr id="3" name="Content Placeholder 2"/>
          <p:cNvSpPr>
            <a:spLocks noGrp="1"/>
          </p:cNvSpPr>
          <p:nvPr>
            <p:ph idx="1"/>
          </p:nvPr>
        </p:nvSpPr>
        <p:spPr>
          <a:xfrm>
            <a:off x="1043490" y="1739452"/>
            <a:ext cx="6777317" cy="4051748"/>
          </a:xfrm>
        </p:spPr>
        <p:txBody>
          <a:bodyPr>
            <a:normAutofit/>
          </a:bodyPr>
          <a:lstStyle/>
          <a:p>
            <a:r>
              <a:rPr lang="en-US" dirty="0"/>
              <a:t>PUSH Factors: often originate in the household, community, country of origin.</a:t>
            </a:r>
          </a:p>
          <a:p>
            <a:pPr lvl="1"/>
            <a:r>
              <a:rPr lang="en-US" dirty="0"/>
              <a:t>Unemployment</a:t>
            </a:r>
          </a:p>
          <a:p>
            <a:pPr lvl="1"/>
            <a:r>
              <a:rPr lang="en-US" dirty="0"/>
              <a:t>Gender discrimination</a:t>
            </a:r>
          </a:p>
          <a:p>
            <a:pPr lvl="1"/>
            <a:r>
              <a:rPr lang="en-US" dirty="0"/>
              <a:t>Conflict</a:t>
            </a:r>
          </a:p>
          <a:p>
            <a:r>
              <a:rPr lang="en-US" dirty="0"/>
              <a:t>PULL Factors: from destination country</a:t>
            </a:r>
          </a:p>
          <a:p>
            <a:pPr lvl="1"/>
            <a:r>
              <a:rPr lang="en-US" dirty="0"/>
              <a:t>Co-ethnic community</a:t>
            </a:r>
          </a:p>
          <a:p>
            <a:pPr lvl="1"/>
            <a:r>
              <a:rPr lang="en-US" dirty="0"/>
              <a:t>Permissive asylum system</a:t>
            </a:r>
          </a:p>
          <a:p>
            <a:pPr lvl="1"/>
            <a:r>
              <a:rPr lang="en-US" dirty="0"/>
              <a:t>Language similarities</a:t>
            </a:r>
          </a:p>
          <a:p>
            <a:pPr lvl="1"/>
            <a:endParaRPr lang="en-US" dirty="0"/>
          </a:p>
        </p:txBody>
      </p:sp>
    </p:spTree>
    <p:extLst>
      <p:ext uri="{BB962C8B-B14F-4D97-AF65-F5344CB8AC3E}">
        <p14:creationId xmlns:p14="http://schemas.microsoft.com/office/powerpoint/2010/main" val="3197049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9D605-515A-B94C-AC8E-36EB277DC244}"/>
              </a:ext>
            </a:extLst>
          </p:cNvPr>
          <p:cNvSpPr>
            <a:spLocks noGrp="1"/>
          </p:cNvSpPr>
          <p:nvPr>
            <p:ph type="title"/>
          </p:nvPr>
        </p:nvSpPr>
        <p:spPr/>
        <p:txBody>
          <a:bodyPr>
            <a:normAutofit/>
          </a:bodyPr>
          <a:lstStyle/>
          <a:p>
            <a:r>
              <a:rPr lang="en-US" sz="3200" dirty="0">
                <a:solidFill>
                  <a:schemeClr val="accent1">
                    <a:lumMod val="75000"/>
                  </a:schemeClr>
                </a:solidFill>
              </a:rPr>
              <a:t>Answers from the UN Global Compact for Migration</a:t>
            </a:r>
          </a:p>
        </p:txBody>
      </p:sp>
      <p:sp>
        <p:nvSpPr>
          <p:cNvPr id="3" name="Content Placeholder 2">
            <a:extLst>
              <a:ext uri="{FF2B5EF4-FFF2-40B4-BE49-F238E27FC236}">
                <a16:creationId xmlns:a16="http://schemas.microsoft.com/office/drawing/2014/main" id="{A83B7574-F79E-0A42-9456-495A4CC4E1F7}"/>
              </a:ext>
            </a:extLst>
          </p:cNvPr>
          <p:cNvSpPr>
            <a:spLocks noGrp="1"/>
          </p:cNvSpPr>
          <p:nvPr>
            <p:ph idx="1"/>
          </p:nvPr>
        </p:nvSpPr>
        <p:spPr/>
        <p:txBody>
          <a:bodyPr/>
          <a:lstStyle/>
          <a:p>
            <a:r>
              <a:rPr lang="en-US" dirty="0"/>
              <a:t>Vision</a:t>
            </a:r>
          </a:p>
          <a:p>
            <a:pPr lvl="1"/>
            <a:r>
              <a:rPr lang="en-US" dirty="0"/>
              <a:t>The Global Compact expresses our collective commitment to improving cooperation on international migration </a:t>
            </a:r>
          </a:p>
          <a:p>
            <a:pPr lvl="1"/>
            <a:r>
              <a:rPr lang="en-US" dirty="0"/>
              <a:t>Migration has been part of the human experience throughout history</a:t>
            </a:r>
          </a:p>
          <a:p>
            <a:pPr lvl="1"/>
            <a:r>
              <a:rPr lang="en-US" dirty="0"/>
              <a:t>We recognize it can be a source of prosperity, innovation, and sustainable development in our globalized world</a:t>
            </a:r>
          </a:p>
        </p:txBody>
      </p:sp>
    </p:spTree>
    <p:extLst>
      <p:ext uri="{BB962C8B-B14F-4D97-AF65-F5344CB8AC3E}">
        <p14:creationId xmlns:p14="http://schemas.microsoft.com/office/powerpoint/2010/main" val="2137449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05BD-56B9-024E-94D6-AB985666B39F}"/>
              </a:ext>
            </a:extLst>
          </p:cNvPr>
          <p:cNvSpPr>
            <a:spLocks noGrp="1"/>
          </p:cNvSpPr>
          <p:nvPr>
            <p:ph type="title"/>
          </p:nvPr>
        </p:nvSpPr>
        <p:spPr/>
        <p:txBody>
          <a:bodyPr/>
          <a:lstStyle/>
          <a:p>
            <a:r>
              <a:rPr lang="en-US" sz="3200" dirty="0">
                <a:solidFill>
                  <a:schemeClr val="accent1">
                    <a:lumMod val="75000"/>
                  </a:schemeClr>
                </a:solidFill>
              </a:rPr>
              <a:t>UN Vision</a:t>
            </a:r>
          </a:p>
        </p:txBody>
      </p:sp>
      <p:sp>
        <p:nvSpPr>
          <p:cNvPr id="3" name="Content Placeholder 2">
            <a:extLst>
              <a:ext uri="{FF2B5EF4-FFF2-40B4-BE49-F238E27FC236}">
                <a16:creationId xmlns:a16="http://schemas.microsoft.com/office/drawing/2014/main" id="{17489F17-A66C-934C-98E5-AA08DB0691E9}"/>
              </a:ext>
            </a:extLst>
          </p:cNvPr>
          <p:cNvSpPr>
            <a:spLocks noGrp="1"/>
          </p:cNvSpPr>
          <p:nvPr>
            <p:ph idx="1"/>
          </p:nvPr>
        </p:nvSpPr>
        <p:spPr/>
        <p:txBody>
          <a:bodyPr/>
          <a:lstStyle/>
          <a:p>
            <a:r>
              <a:rPr lang="en-US" dirty="0"/>
              <a:t>It is crucial that international migration unites us rather then divides us. </a:t>
            </a:r>
          </a:p>
          <a:p>
            <a:r>
              <a:rPr lang="en-US" dirty="0"/>
              <a:t>The Global Compact sets out our:</a:t>
            </a:r>
          </a:p>
          <a:p>
            <a:pPr lvl="1"/>
            <a:r>
              <a:rPr lang="en-US" dirty="0"/>
              <a:t>Common understanding</a:t>
            </a:r>
          </a:p>
          <a:p>
            <a:pPr lvl="1"/>
            <a:r>
              <a:rPr lang="en-US" dirty="0"/>
              <a:t>Shared responsibilities</a:t>
            </a:r>
          </a:p>
          <a:p>
            <a:pPr lvl="1"/>
            <a:r>
              <a:rPr lang="en-US" dirty="0"/>
              <a:t>Unity of purpose regarding migration</a:t>
            </a:r>
          </a:p>
        </p:txBody>
      </p:sp>
    </p:spTree>
    <p:extLst>
      <p:ext uri="{BB962C8B-B14F-4D97-AF65-F5344CB8AC3E}">
        <p14:creationId xmlns:p14="http://schemas.microsoft.com/office/powerpoint/2010/main" val="1600179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1605-7FBC-A545-9503-5F63FC5752A2}"/>
              </a:ext>
            </a:extLst>
          </p:cNvPr>
          <p:cNvSpPr>
            <a:spLocks noGrp="1"/>
          </p:cNvSpPr>
          <p:nvPr>
            <p:ph type="title"/>
          </p:nvPr>
        </p:nvSpPr>
        <p:spPr>
          <a:xfrm>
            <a:off x="1043490" y="553102"/>
            <a:ext cx="7024744" cy="1143000"/>
          </a:xfrm>
        </p:spPr>
        <p:txBody>
          <a:bodyPr/>
          <a:lstStyle/>
          <a:p>
            <a:r>
              <a:rPr lang="en-US" dirty="0"/>
              <a:t>Take Home Messages</a:t>
            </a:r>
          </a:p>
        </p:txBody>
      </p:sp>
      <p:sp>
        <p:nvSpPr>
          <p:cNvPr id="3" name="Content Placeholder 2">
            <a:extLst>
              <a:ext uri="{FF2B5EF4-FFF2-40B4-BE49-F238E27FC236}">
                <a16:creationId xmlns:a16="http://schemas.microsoft.com/office/drawing/2014/main" id="{91278CC6-72FB-314E-9480-20C7F45A351F}"/>
              </a:ext>
            </a:extLst>
          </p:cNvPr>
          <p:cNvSpPr>
            <a:spLocks noGrp="1"/>
          </p:cNvSpPr>
          <p:nvPr>
            <p:ph idx="1"/>
          </p:nvPr>
        </p:nvSpPr>
        <p:spPr>
          <a:xfrm>
            <a:off x="1043492" y="1875100"/>
            <a:ext cx="6777317" cy="3957530"/>
          </a:xfrm>
        </p:spPr>
        <p:txBody>
          <a:bodyPr/>
          <a:lstStyle/>
          <a:p>
            <a:r>
              <a:rPr lang="en-US" dirty="0"/>
              <a:t>Gather in  - </a:t>
            </a:r>
            <a:r>
              <a:rPr lang="en-US" b="1" dirty="0"/>
              <a:t>Don’t split people into “Us” and ”Them”</a:t>
            </a:r>
            <a:r>
              <a:rPr lang="en-US" dirty="0"/>
              <a:t>.</a:t>
            </a:r>
          </a:p>
          <a:p>
            <a:r>
              <a:rPr lang="en-US" b="1" dirty="0"/>
              <a:t>Listen</a:t>
            </a:r>
            <a:r>
              <a:rPr lang="en-US" dirty="0"/>
              <a:t> to stories</a:t>
            </a:r>
          </a:p>
          <a:p>
            <a:r>
              <a:rPr lang="en-US" b="1" dirty="0"/>
              <a:t>Walk </a:t>
            </a:r>
            <a:r>
              <a:rPr lang="en-US" dirty="0"/>
              <a:t>the Journey with immigrants</a:t>
            </a:r>
          </a:p>
          <a:p>
            <a:r>
              <a:rPr lang="en-US" b="1" dirty="0"/>
              <a:t>Be attentive </a:t>
            </a:r>
            <a:r>
              <a:rPr lang="en-US" dirty="0"/>
              <a:t>to:</a:t>
            </a:r>
          </a:p>
          <a:p>
            <a:pPr lvl="1"/>
            <a:r>
              <a:rPr lang="en-US" dirty="0"/>
              <a:t>Culture</a:t>
            </a:r>
          </a:p>
          <a:p>
            <a:pPr lvl="1"/>
            <a:r>
              <a:rPr lang="en-US" dirty="0"/>
              <a:t>Human Rights</a:t>
            </a:r>
          </a:p>
          <a:p>
            <a:pPr lvl="1"/>
            <a:r>
              <a:rPr lang="en-US" dirty="0"/>
              <a:t>Safety</a:t>
            </a:r>
          </a:p>
          <a:p>
            <a:pPr lvl="1"/>
            <a:r>
              <a:rPr lang="en-US" dirty="0"/>
              <a:t>Hope</a:t>
            </a:r>
          </a:p>
        </p:txBody>
      </p:sp>
    </p:spTree>
    <p:extLst>
      <p:ext uri="{BB962C8B-B14F-4D97-AF65-F5344CB8AC3E}">
        <p14:creationId xmlns:p14="http://schemas.microsoft.com/office/powerpoint/2010/main" val="2411982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accent1">
                    <a:lumMod val="75000"/>
                  </a:schemeClr>
                </a:solidFill>
              </a:rPr>
              <a:t>You have to understand that no one puts their children in a boat unless the water is safer than the land</a:t>
            </a:r>
          </a:p>
        </p:txBody>
      </p:sp>
      <p:pic>
        <p:nvPicPr>
          <p:cNvPr id="4" name="Content Placeholder 3" descr="Boat_overhead.jpg"/>
          <p:cNvPicPr>
            <a:picLocks noGrp="1" noChangeAspect="1"/>
          </p:cNvPicPr>
          <p:nvPr>
            <p:ph idx="1"/>
          </p:nvPr>
        </p:nvPicPr>
        <p:blipFill>
          <a:blip r:embed="rId3" cstate="print">
            <a:extLst>
              <a:ext uri="{28A0092B-C50C-407E-A947-70E740481C1C}">
                <a14:useLocalDpi xmlns:a14="http://schemas.microsoft.com/office/drawing/2010/main" val="0"/>
              </a:ext>
            </a:extLst>
          </a:blip>
          <a:srcRect t="11225" b="11225"/>
          <a:stretch>
            <a:fillRect/>
          </a:stretch>
        </p:blipFill>
        <p:spPr/>
      </p:pic>
    </p:spTree>
    <p:extLst>
      <p:ext uri="{BB962C8B-B14F-4D97-AF65-F5344CB8AC3E}">
        <p14:creationId xmlns:p14="http://schemas.microsoft.com/office/powerpoint/2010/main" val="3861574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17676"/>
            <a:ext cx="7024744" cy="1143000"/>
          </a:xfrm>
        </p:spPr>
        <p:txBody>
          <a:bodyPr/>
          <a:lstStyle/>
          <a:p>
            <a:r>
              <a:rPr lang="en-US" sz="3200" dirty="0">
                <a:solidFill>
                  <a:schemeClr val="accent1">
                    <a:lumMod val="75000"/>
                  </a:schemeClr>
                </a:solidFill>
              </a:rPr>
              <a:t>Resources</a:t>
            </a:r>
          </a:p>
        </p:txBody>
      </p:sp>
      <p:sp>
        <p:nvSpPr>
          <p:cNvPr id="3" name="Content Placeholder 2"/>
          <p:cNvSpPr>
            <a:spLocks noGrp="1"/>
          </p:cNvSpPr>
          <p:nvPr>
            <p:ph idx="1"/>
          </p:nvPr>
        </p:nvSpPr>
        <p:spPr>
          <a:xfrm>
            <a:off x="1043490" y="1560677"/>
            <a:ext cx="6777317" cy="4537758"/>
          </a:xfrm>
        </p:spPr>
        <p:txBody>
          <a:bodyPr>
            <a:normAutofit fontScale="92500" lnSpcReduction="10000"/>
          </a:bodyPr>
          <a:lstStyle/>
          <a:p>
            <a:r>
              <a:rPr lang="en-US" dirty="0">
                <a:hlinkClick r:id="rId3"/>
              </a:rPr>
              <a:t>World Migration Report 2018, IOM: The UN Migration Agency</a:t>
            </a:r>
          </a:p>
          <a:p>
            <a:r>
              <a:rPr lang="en-US" dirty="0">
                <a:hlinkClick r:id="rId3"/>
              </a:rPr>
              <a:t>https://www.immigrationlawhelp.org</a:t>
            </a:r>
            <a:endParaRPr lang="en-US" dirty="0"/>
          </a:p>
          <a:p>
            <a:r>
              <a:rPr lang="en-US" dirty="0">
                <a:hlinkClick r:id="rId4"/>
              </a:rPr>
              <a:t>http://ailalawyer.com</a:t>
            </a:r>
            <a:endParaRPr lang="en-US" dirty="0"/>
          </a:p>
          <a:p>
            <a:r>
              <a:rPr lang="en-US" dirty="0">
                <a:hlinkClick r:id="rId5"/>
              </a:rPr>
              <a:t>https://www.ilr.org</a:t>
            </a:r>
            <a:endParaRPr lang="en-US" dirty="0"/>
          </a:p>
          <a:p>
            <a:r>
              <a:rPr lang="en-US" u="sng" dirty="0" err="1">
                <a:solidFill>
                  <a:schemeClr val="accent6">
                    <a:lumMod val="75000"/>
                  </a:schemeClr>
                </a:solidFill>
                <a:uFill>
                  <a:solidFill>
                    <a:schemeClr val="accent6">
                      <a:lumMod val="75000"/>
                    </a:schemeClr>
                  </a:solidFill>
                </a:uFill>
              </a:rPr>
              <a:t>Marylandimmigrantrightscoalition.org</a:t>
            </a:r>
            <a:endParaRPr lang="en-US" u="sng" dirty="0">
              <a:solidFill>
                <a:schemeClr val="accent6">
                  <a:lumMod val="75000"/>
                </a:schemeClr>
              </a:solidFill>
              <a:uFill>
                <a:solidFill>
                  <a:schemeClr val="accent6">
                    <a:lumMod val="75000"/>
                  </a:schemeClr>
                </a:solidFill>
              </a:uFill>
            </a:endParaRPr>
          </a:p>
          <a:p>
            <a:r>
              <a:rPr lang="en-US" u="sng" dirty="0" err="1">
                <a:solidFill>
                  <a:schemeClr val="accent6">
                    <a:lumMod val="75000"/>
                  </a:schemeClr>
                </a:solidFill>
                <a:uFill>
                  <a:solidFill>
                    <a:schemeClr val="accent6">
                      <a:lumMod val="75000"/>
                    </a:schemeClr>
                  </a:solidFill>
                </a:uFill>
              </a:rPr>
              <a:t>Justice.gov</a:t>
            </a:r>
            <a:r>
              <a:rPr lang="en-US" u="sng" dirty="0">
                <a:solidFill>
                  <a:schemeClr val="accent6">
                    <a:lumMod val="75000"/>
                  </a:schemeClr>
                </a:solidFill>
                <a:uFill>
                  <a:solidFill>
                    <a:schemeClr val="accent6">
                      <a:lumMod val="75000"/>
                    </a:schemeClr>
                  </a:solidFill>
                </a:uFill>
              </a:rPr>
              <a:t>/</a:t>
            </a:r>
            <a:r>
              <a:rPr lang="en-US" u="sng" dirty="0" err="1">
                <a:solidFill>
                  <a:schemeClr val="accent6">
                    <a:lumMod val="75000"/>
                  </a:schemeClr>
                </a:solidFill>
                <a:uFill>
                  <a:solidFill>
                    <a:schemeClr val="accent6">
                      <a:lumMod val="75000"/>
                    </a:schemeClr>
                  </a:solidFill>
                </a:uFill>
              </a:rPr>
              <a:t>eoir</a:t>
            </a:r>
            <a:r>
              <a:rPr lang="en-US" u="sng" dirty="0">
                <a:solidFill>
                  <a:schemeClr val="accent6">
                    <a:lumMod val="75000"/>
                  </a:schemeClr>
                </a:solidFill>
                <a:uFill>
                  <a:solidFill>
                    <a:schemeClr val="accent6">
                      <a:lumMod val="75000"/>
                    </a:schemeClr>
                  </a:solidFill>
                </a:uFill>
              </a:rPr>
              <a:t>/list-pro-bono-legal-service-providers-map</a:t>
            </a:r>
          </a:p>
          <a:p>
            <a:r>
              <a:rPr lang="en-US" dirty="0"/>
              <a:t>National Immigrant Justice Center 312-660-1370</a:t>
            </a:r>
          </a:p>
          <a:p>
            <a:r>
              <a:rPr lang="en-US" dirty="0" err="1"/>
              <a:t>bit.ly</a:t>
            </a:r>
            <a:r>
              <a:rPr lang="en-US" dirty="0"/>
              <a:t>/2nLNOEP – global compact for migration</a:t>
            </a:r>
          </a:p>
          <a:p>
            <a:pPr marL="68580" indent="0">
              <a:buNone/>
            </a:pPr>
            <a:endParaRPr lang="en-US" dirty="0"/>
          </a:p>
        </p:txBody>
      </p:sp>
    </p:spTree>
    <p:extLst>
      <p:ext uri="{BB962C8B-B14F-4D97-AF65-F5344CB8AC3E}">
        <p14:creationId xmlns:p14="http://schemas.microsoft.com/office/powerpoint/2010/main" val="3081292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200" dirty="0">
                <a:solidFill>
                  <a:schemeClr val="accent1">
                    <a:lumMod val="75000"/>
                  </a:schemeClr>
                </a:solidFill>
              </a:rPr>
              <a:t>Immigration</a:t>
            </a:r>
            <a:br>
              <a:rPr lang="en-US" sz="3200" dirty="0">
                <a:solidFill>
                  <a:schemeClr val="accent1">
                    <a:lumMod val="75000"/>
                  </a:schemeClr>
                </a:solidFill>
              </a:rPr>
            </a:br>
            <a:r>
              <a:rPr lang="en-US" sz="3200" dirty="0">
                <a:solidFill>
                  <a:schemeClr val="accent1">
                    <a:lumMod val="75000"/>
                  </a:schemeClr>
                </a:solidFill>
              </a:rPr>
              <a:t>Outreach </a:t>
            </a:r>
            <a:br>
              <a:rPr lang="en-US" sz="3200" dirty="0">
                <a:solidFill>
                  <a:schemeClr val="accent1">
                    <a:lumMod val="75000"/>
                  </a:schemeClr>
                </a:solidFill>
              </a:rPr>
            </a:br>
            <a:r>
              <a:rPr lang="en-US" sz="3200" dirty="0">
                <a:solidFill>
                  <a:schemeClr val="accent1">
                    <a:lumMod val="75000"/>
                  </a:schemeClr>
                </a:solidFill>
              </a:rPr>
              <a:t>Service</a:t>
            </a:r>
            <a:br>
              <a:rPr lang="en-US" sz="3200" dirty="0">
                <a:solidFill>
                  <a:schemeClr val="accent1">
                    <a:lumMod val="75000"/>
                  </a:schemeClr>
                </a:solidFill>
              </a:rPr>
            </a:br>
            <a:r>
              <a:rPr lang="en-US" sz="3200" dirty="0">
                <a:solidFill>
                  <a:schemeClr val="accent1">
                    <a:lumMod val="75000"/>
                  </a:schemeClr>
                </a:solidFill>
              </a:rPr>
              <a:t>Center</a:t>
            </a:r>
          </a:p>
        </p:txBody>
      </p:sp>
      <p:sp>
        <p:nvSpPr>
          <p:cNvPr id="3" name="Subtitle 2"/>
          <p:cNvSpPr>
            <a:spLocks noGrp="1"/>
          </p:cNvSpPr>
          <p:nvPr>
            <p:ph type="subTitle" idx="1"/>
          </p:nvPr>
        </p:nvSpPr>
        <p:spPr>
          <a:xfrm>
            <a:off x="4587403" y="4421080"/>
            <a:ext cx="3639592" cy="1575959"/>
          </a:xfrm>
        </p:spPr>
        <p:txBody>
          <a:bodyPr>
            <a:normAutofit lnSpcReduction="10000"/>
          </a:bodyPr>
          <a:lstStyle/>
          <a:p>
            <a:r>
              <a:rPr lang="en-US" dirty="0"/>
              <a:t>Pat Shannon Jones</a:t>
            </a:r>
          </a:p>
          <a:p>
            <a:r>
              <a:rPr lang="en-US" dirty="0"/>
              <a:t>Director</a:t>
            </a:r>
          </a:p>
          <a:p>
            <a:r>
              <a:rPr lang="en-US" dirty="0">
                <a:hlinkClick r:id="rId3"/>
              </a:rPr>
              <a:t>pat@ioscbaltimore.org</a:t>
            </a:r>
            <a:endParaRPr lang="en-US" dirty="0"/>
          </a:p>
          <a:p>
            <a:r>
              <a:rPr lang="en-US" dirty="0"/>
              <a:t>410-323-8564 (office)</a:t>
            </a:r>
          </a:p>
          <a:p>
            <a:r>
              <a:rPr lang="en-US" dirty="0"/>
              <a:t>443-297-7756 (mobile)</a:t>
            </a:r>
          </a:p>
        </p:txBody>
      </p:sp>
      <p:pic>
        <p:nvPicPr>
          <p:cNvPr id="4" name="Picture 3" descr="IOS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555" y="39381"/>
            <a:ext cx="1931507" cy="2136280"/>
          </a:xfrm>
          <a:prstGeom prst="rect">
            <a:avLst/>
          </a:prstGeom>
        </p:spPr>
      </p:pic>
    </p:spTree>
    <p:extLst>
      <p:ext uri="{BB962C8B-B14F-4D97-AF65-F5344CB8AC3E}">
        <p14:creationId xmlns:p14="http://schemas.microsoft.com/office/powerpoint/2010/main" val="133121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959" y="985654"/>
            <a:ext cx="7024744" cy="816880"/>
          </a:xfrm>
        </p:spPr>
        <p:txBody>
          <a:bodyPr>
            <a:normAutofit/>
          </a:bodyPr>
          <a:lstStyle/>
          <a:p>
            <a:r>
              <a:rPr lang="en-US" sz="3600" dirty="0">
                <a:solidFill>
                  <a:schemeClr val="accent1">
                    <a:lumMod val="75000"/>
                  </a:schemeClr>
                </a:solidFill>
              </a:rPr>
              <a:t>Immigrant Journey</a:t>
            </a:r>
            <a:endParaRPr lang="en-US" dirty="0"/>
          </a:p>
        </p:txBody>
      </p:sp>
      <p:sp>
        <p:nvSpPr>
          <p:cNvPr id="3" name="Content Placeholder 2"/>
          <p:cNvSpPr>
            <a:spLocks noGrp="1"/>
          </p:cNvSpPr>
          <p:nvPr>
            <p:ph idx="1"/>
          </p:nvPr>
        </p:nvSpPr>
        <p:spPr>
          <a:xfrm>
            <a:off x="1043492" y="1936202"/>
            <a:ext cx="6777317" cy="1822998"/>
          </a:xfrm>
        </p:spPr>
        <p:txBody>
          <a:bodyPr>
            <a:normAutofit lnSpcReduction="10000"/>
          </a:bodyPr>
          <a:lstStyle/>
          <a:p>
            <a:r>
              <a:rPr lang="en-US" dirty="0"/>
              <a:t>Flight from political, socio-economic, religious persecution (including the effects of colonialism); gender and sexual identity persecution, and ecological disaster.</a:t>
            </a:r>
          </a:p>
          <a:p>
            <a:r>
              <a:rPr lang="en-US" dirty="0"/>
              <a:t>People are coming here to save their lives</a:t>
            </a:r>
          </a:p>
        </p:txBody>
      </p:sp>
      <p:pic>
        <p:nvPicPr>
          <p:cNvPr id="6" name="Picture 5" descr="images-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981" y="3786745"/>
            <a:ext cx="3492500" cy="2324100"/>
          </a:xfrm>
          <a:prstGeom prst="rect">
            <a:avLst/>
          </a:prstGeom>
        </p:spPr>
      </p:pic>
    </p:spTree>
    <p:extLst>
      <p:ext uri="{BB962C8B-B14F-4D97-AF65-F5344CB8AC3E}">
        <p14:creationId xmlns:p14="http://schemas.microsoft.com/office/powerpoint/2010/main" val="243115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456164"/>
            <a:ext cx="7024744" cy="1143000"/>
          </a:xfrm>
        </p:spPr>
        <p:txBody>
          <a:bodyPr/>
          <a:lstStyle/>
          <a:p>
            <a:r>
              <a:rPr lang="en-US" sz="3200" dirty="0">
                <a:solidFill>
                  <a:schemeClr val="accent1">
                    <a:lumMod val="75000"/>
                  </a:schemeClr>
                </a:solidFill>
              </a:rPr>
              <a:t>Definitions</a:t>
            </a:r>
          </a:p>
        </p:txBody>
      </p:sp>
      <p:sp>
        <p:nvSpPr>
          <p:cNvPr id="3" name="Content Placeholder 2"/>
          <p:cNvSpPr>
            <a:spLocks noGrp="1"/>
          </p:cNvSpPr>
          <p:nvPr>
            <p:ph idx="1"/>
          </p:nvPr>
        </p:nvSpPr>
        <p:spPr>
          <a:xfrm>
            <a:off x="1043492" y="1691483"/>
            <a:ext cx="6777317" cy="4320297"/>
          </a:xfrm>
        </p:spPr>
        <p:txBody>
          <a:bodyPr>
            <a:normAutofit/>
          </a:bodyPr>
          <a:lstStyle/>
          <a:p>
            <a:r>
              <a:rPr lang="en-US" dirty="0"/>
              <a:t>Refugees – status confirmed by the UNHCR before arriving in the US</a:t>
            </a:r>
          </a:p>
          <a:p>
            <a:r>
              <a:rPr lang="en-US" dirty="0"/>
              <a:t>Asylum seekers – seek status upon arrival or shortly thereafter</a:t>
            </a:r>
          </a:p>
          <a:p>
            <a:r>
              <a:rPr lang="en-US" dirty="0"/>
              <a:t>Immigrant Status – adjustment of status after arrival </a:t>
            </a:r>
          </a:p>
          <a:p>
            <a:r>
              <a:rPr lang="en-US" dirty="0"/>
              <a:t>Undocumented </a:t>
            </a:r>
          </a:p>
          <a:p>
            <a:pPr lvl="1"/>
            <a:r>
              <a:rPr lang="en-US" dirty="0"/>
              <a:t>Crossed the southern border without seeing a CBP agent</a:t>
            </a:r>
          </a:p>
          <a:p>
            <a:pPr lvl="1"/>
            <a:r>
              <a:rPr lang="en-US" dirty="0"/>
              <a:t>Entered on a VISA and “overstayed”</a:t>
            </a:r>
          </a:p>
          <a:p>
            <a:endParaRPr lang="en-US" dirty="0"/>
          </a:p>
        </p:txBody>
      </p:sp>
    </p:spTree>
    <p:extLst>
      <p:ext uri="{BB962C8B-B14F-4D97-AF65-F5344CB8AC3E}">
        <p14:creationId xmlns:p14="http://schemas.microsoft.com/office/powerpoint/2010/main" val="293407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86364"/>
            <a:ext cx="7024744" cy="686836"/>
          </a:xfrm>
        </p:spPr>
        <p:txBody>
          <a:bodyPr>
            <a:normAutofit fontScale="90000"/>
          </a:bodyPr>
          <a:lstStyle/>
          <a:p>
            <a:pPr algn="ctr"/>
            <a:r>
              <a:rPr lang="en-US" dirty="0">
                <a:solidFill>
                  <a:schemeClr val="accent1">
                    <a:lumMod val="75000"/>
                  </a:schemeClr>
                </a:solidFill>
              </a:rPr>
              <a:t>Refugee Data (UNHCR)</a:t>
            </a:r>
          </a:p>
        </p:txBody>
      </p:sp>
      <p:sp>
        <p:nvSpPr>
          <p:cNvPr id="3" name="TextBox 2"/>
          <p:cNvSpPr txBox="1"/>
          <p:nvPr/>
        </p:nvSpPr>
        <p:spPr>
          <a:xfrm>
            <a:off x="952500" y="1498600"/>
            <a:ext cx="7366000" cy="4524315"/>
          </a:xfrm>
          <a:prstGeom prst="rect">
            <a:avLst/>
          </a:prstGeom>
          <a:noFill/>
        </p:spPr>
        <p:txBody>
          <a:bodyPr wrap="square" rtlCol="0">
            <a:spAutoFit/>
          </a:bodyPr>
          <a:lstStyle/>
          <a:p>
            <a:pPr marL="285750" indent="-285750">
              <a:buFont typeface="Arial"/>
              <a:buChar char="•"/>
            </a:pPr>
            <a:r>
              <a:rPr lang="en-US" dirty="0"/>
              <a:t>244 million </a:t>
            </a:r>
            <a:r>
              <a:rPr lang="mr-IN" dirty="0"/>
              <a:t>–</a:t>
            </a:r>
            <a:r>
              <a:rPr lang="en-US" dirty="0"/>
              <a:t> International migrants</a:t>
            </a:r>
          </a:p>
          <a:p>
            <a:pPr marL="285750" indent="-285750">
              <a:buFont typeface="Arial"/>
              <a:buChar char="•"/>
            </a:pPr>
            <a:r>
              <a:rPr lang="en-US" dirty="0"/>
              <a:t>68.5 million </a:t>
            </a:r>
            <a:r>
              <a:rPr lang="mr-IN" dirty="0"/>
              <a:t>–</a:t>
            </a:r>
            <a:r>
              <a:rPr lang="en-US" dirty="0"/>
              <a:t> forcibly displaced people</a:t>
            </a:r>
          </a:p>
          <a:p>
            <a:pPr marL="742950" lvl="1" indent="-285750">
              <a:buFont typeface="Arial"/>
              <a:buChar char="•"/>
            </a:pPr>
            <a:r>
              <a:rPr lang="en-US" dirty="0"/>
              <a:t>40 million are internally displaced</a:t>
            </a:r>
          </a:p>
          <a:p>
            <a:pPr marL="742950" lvl="1" indent="-285750">
              <a:buFont typeface="Arial"/>
              <a:buChar char="•"/>
            </a:pPr>
            <a:r>
              <a:rPr lang="en-US" dirty="0"/>
              <a:t>25.4 million are refugees</a:t>
            </a:r>
          </a:p>
          <a:p>
            <a:pPr marL="742950" lvl="1" indent="-285750">
              <a:buFont typeface="Arial"/>
              <a:buChar char="•"/>
            </a:pPr>
            <a:r>
              <a:rPr lang="en-US" dirty="0"/>
              <a:t>3.1 million are asylum-seekers</a:t>
            </a:r>
          </a:p>
          <a:p>
            <a:pPr marL="285750" indent="-285750">
              <a:buFont typeface="Arial"/>
              <a:buChar char="•"/>
            </a:pPr>
            <a:r>
              <a:rPr lang="en-US" dirty="0"/>
              <a:t>85% of the displaced are in developing countries</a:t>
            </a:r>
          </a:p>
          <a:p>
            <a:pPr marL="285750" indent="-285750">
              <a:buFont typeface="Arial"/>
              <a:buChar char="•"/>
            </a:pPr>
            <a:r>
              <a:rPr lang="en-US" dirty="0"/>
              <a:t>57% of refugees are from</a:t>
            </a:r>
          </a:p>
          <a:p>
            <a:pPr marL="742950" lvl="1" indent="-285750">
              <a:buFont typeface="Arial"/>
              <a:buChar char="•"/>
            </a:pPr>
            <a:r>
              <a:rPr lang="en-US" dirty="0"/>
              <a:t>South Sudan</a:t>
            </a:r>
          </a:p>
          <a:p>
            <a:pPr marL="742950" lvl="1" indent="-285750">
              <a:buFont typeface="Arial"/>
              <a:buChar char="•"/>
            </a:pPr>
            <a:r>
              <a:rPr lang="en-US" dirty="0"/>
              <a:t>Afghanistan</a:t>
            </a:r>
          </a:p>
          <a:p>
            <a:pPr marL="742950" lvl="1" indent="-285750">
              <a:buFont typeface="Arial"/>
              <a:buChar char="•"/>
            </a:pPr>
            <a:r>
              <a:rPr lang="en-US" dirty="0"/>
              <a:t>Syria</a:t>
            </a:r>
          </a:p>
          <a:p>
            <a:pPr marL="285750" indent="-285750">
              <a:buFont typeface="Arial"/>
              <a:buChar char="•"/>
            </a:pPr>
            <a:r>
              <a:rPr lang="en-US" dirty="0"/>
              <a:t>Top Hosting Countries</a:t>
            </a:r>
          </a:p>
          <a:p>
            <a:pPr marL="742950" lvl="1" indent="-285750">
              <a:buFont typeface="Arial"/>
              <a:buChar char="•"/>
            </a:pPr>
            <a:r>
              <a:rPr lang="en-US" dirty="0"/>
              <a:t>Turkey (3.5m) (from Syria)</a:t>
            </a:r>
          </a:p>
          <a:p>
            <a:pPr marL="742950" lvl="1" indent="-285750">
              <a:buFont typeface="Arial"/>
              <a:buChar char="•"/>
            </a:pPr>
            <a:r>
              <a:rPr lang="en-US" dirty="0"/>
              <a:t>Uganda (1.4m) (from S. Sudan)</a:t>
            </a:r>
          </a:p>
          <a:p>
            <a:pPr marL="742950" lvl="1" indent="-285750">
              <a:buFont typeface="Arial"/>
              <a:buChar char="•"/>
            </a:pPr>
            <a:r>
              <a:rPr lang="en-US" dirty="0"/>
              <a:t>Pakistan (1.4m) (from Afghanistan)</a:t>
            </a:r>
          </a:p>
          <a:p>
            <a:pPr marL="742950" lvl="1" indent="-285750">
              <a:buFont typeface="Arial"/>
              <a:buChar char="•"/>
            </a:pPr>
            <a:r>
              <a:rPr lang="en-US" dirty="0"/>
              <a:t>Lebanon (1.0m) (from Syria)</a:t>
            </a:r>
          </a:p>
          <a:p>
            <a:pPr marL="742950" lvl="1" indent="-285750">
              <a:buFont typeface="Arial"/>
              <a:buChar char="•"/>
            </a:pPr>
            <a:r>
              <a:rPr lang="en-US" dirty="0"/>
              <a:t>Iran (979,000) (From Afghanistan)</a:t>
            </a:r>
          </a:p>
        </p:txBody>
      </p:sp>
    </p:spTree>
    <p:extLst>
      <p:ext uri="{BB962C8B-B14F-4D97-AF65-F5344CB8AC3E}">
        <p14:creationId xmlns:p14="http://schemas.microsoft.com/office/powerpoint/2010/main" val="198253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45774"/>
            <a:ext cx="7024744" cy="1143000"/>
          </a:xfrm>
        </p:spPr>
        <p:txBody>
          <a:bodyPr/>
          <a:lstStyle/>
          <a:p>
            <a:r>
              <a:rPr lang="en-US" sz="3200" dirty="0">
                <a:solidFill>
                  <a:schemeClr val="accent1">
                    <a:lumMod val="75000"/>
                  </a:schemeClr>
                </a:solidFill>
              </a:rPr>
              <a:t>Refugee Data Continued</a:t>
            </a:r>
          </a:p>
        </p:txBody>
      </p:sp>
      <p:sp>
        <p:nvSpPr>
          <p:cNvPr id="3" name="Content Placeholder 2"/>
          <p:cNvSpPr>
            <a:spLocks noGrp="1"/>
          </p:cNvSpPr>
          <p:nvPr>
            <p:ph idx="1"/>
          </p:nvPr>
        </p:nvSpPr>
        <p:spPr>
          <a:xfrm>
            <a:off x="1043490" y="1761894"/>
            <a:ext cx="6777317" cy="4192858"/>
          </a:xfrm>
        </p:spPr>
        <p:txBody>
          <a:bodyPr>
            <a:normAutofit/>
          </a:bodyPr>
          <a:lstStyle/>
          <a:p>
            <a:r>
              <a:rPr lang="en-US" dirty="0"/>
              <a:t>Among the nearly </a:t>
            </a:r>
            <a:r>
              <a:rPr lang="en-US" b="1" dirty="0"/>
              <a:t>25.4 million refugees</a:t>
            </a:r>
            <a:r>
              <a:rPr lang="en-US" dirty="0"/>
              <a:t>, over half are </a:t>
            </a:r>
            <a:r>
              <a:rPr lang="en-US" b="1" dirty="0"/>
              <a:t>under the age of 18.</a:t>
            </a:r>
            <a:endParaRPr lang="en-US" dirty="0"/>
          </a:p>
          <a:p>
            <a:r>
              <a:rPr lang="en-US" dirty="0"/>
              <a:t>In 2016, 189,300 refugees were resettled. (85,000 in the US)</a:t>
            </a:r>
          </a:p>
          <a:p>
            <a:r>
              <a:rPr lang="en-US" dirty="0"/>
              <a:t>In 2017, 102,800 refugees resettled (28,000 in the US) (pew research)</a:t>
            </a:r>
          </a:p>
          <a:p>
            <a:r>
              <a:rPr lang="en-US" dirty="0"/>
              <a:t>In 2018, the US resettled 21,292</a:t>
            </a:r>
          </a:p>
          <a:p>
            <a:r>
              <a:rPr lang="en-US" dirty="0"/>
              <a:t>Going forward, the numbers will decrease below 20,000</a:t>
            </a:r>
          </a:p>
        </p:txBody>
      </p:sp>
    </p:spTree>
    <p:extLst>
      <p:ext uri="{BB962C8B-B14F-4D97-AF65-F5344CB8AC3E}">
        <p14:creationId xmlns:p14="http://schemas.microsoft.com/office/powerpoint/2010/main" val="33194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61436"/>
          </a:xfrm>
        </p:spPr>
        <p:txBody>
          <a:bodyPr>
            <a:normAutofit fontScale="90000"/>
          </a:bodyPr>
          <a:lstStyle/>
          <a:p>
            <a:r>
              <a:rPr lang="en-US" dirty="0"/>
              <a:t>Ellis Island Story</a:t>
            </a:r>
          </a:p>
        </p:txBody>
      </p:sp>
      <p:sp>
        <p:nvSpPr>
          <p:cNvPr id="3" name="Content Placeholder 2"/>
          <p:cNvSpPr>
            <a:spLocks noGrp="1"/>
          </p:cNvSpPr>
          <p:nvPr>
            <p:ph idx="1"/>
          </p:nvPr>
        </p:nvSpPr>
        <p:spPr>
          <a:xfrm>
            <a:off x="1043492" y="1872481"/>
            <a:ext cx="6777317" cy="3658524"/>
          </a:xfrm>
        </p:spPr>
        <p:txBody>
          <a:bodyPr/>
          <a:lstStyle/>
          <a:p>
            <a:r>
              <a:rPr lang="en-US" dirty="0"/>
              <a:t>Open From 1892 </a:t>
            </a:r>
            <a:r>
              <a:rPr lang="mr-IN" dirty="0"/>
              <a:t>–</a:t>
            </a:r>
            <a:r>
              <a:rPr lang="en-US" dirty="0"/>
              <a:t> 1954 </a:t>
            </a:r>
          </a:p>
          <a:p>
            <a:r>
              <a:rPr lang="en-US" dirty="0"/>
              <a:t>12 million immigrants entered the US </a:t>
            </a:r>
          </a:p>
          <a:p>
            <a:r>
              <a:rPr lang="en-US" dirty="0"/>
              <a:t>Open for 62 years</a:t>
            </a:r>
          </a:p>
          <a:p>
            <a:r>
              <a:rPr lang="en-US" dirty="0"/>
              <a:t>1907: peak year 1.25 million</a:t>
            </a:r>
          </a:p>
          <a:p>
            <a:r>
              <a:rPr lang="en-US" dirty="0"/>
              <a:t>Renovations allowed US to increase immigrant arrivals</a:t>
            </a:r>
          </a:p>
          <a:p>
            <a:pPr marL="68580" indent="0">
              <a:buNone/>
            </a:pPr>
            <a:endParaRPr lang="en-US" dirty="0"/>
          </a:p>
        </p:txBody>
      </p:sp>
    </p:spTree>
    <p:extLst>
      <p:ext uri="{BB962C8B-B14F-4D97-AF65-F5344CB8AC3E}">
        <p14:creationId xmlns:p14="http://schemas.microsoft.com/office/powerpoint/2010/main" val="212063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accent1">
                    <a:lumMod val="75000"/>
                  </a:schemeClr>
                </a:solidFill>
              </a:rPr>
              <a:t>You have to understand that no one puts their children in a boat unless the water is safer than the land</a:t>
            </a:r>
          </a:p>
        </p:txBody>
      </p:sp>
      <p:pic>
        <p:nvPicPr>
          <p:cNvPr id="4" name="Content Placeholder 3" descr="Boat_overhead.jpg"/>
          <p:cNvPicPr>
            <a:picLocks noGrp="1" noChangeAspect="1"/>
          </p:cNvPicPr>
          <p:nvPr>
            <p:ph idx="1"/>
          </p:nvPr>
        </p:nvPicPr>
        <p:blipFill>
          <a:blip r:embed="rId3" cstate="print">
            <a:extLst>
              <a:ext uri="{28A0092B-C50C-407E-A947-70E740481C1C}">
                <a14:useLocalDpi xmlns:a14="http://schemas.microsoft.com/office/drawing/2010/main" val="0"/>
              </a:ext>
            </a:extLst>
          </a:blip>
          <a:srcRect t="11225" b="11225"/>
          <a:stretch>
            <a:fillRect/>
          </a:stretch>
        </p:blipFill>
        <p:spPr/>
      </p:pic>
    </p:spTree>
    <p:extLst>
      <p:ext uri="{BB962C8B-B14F-4D97-AF65-F5344CB8AC3E}">
        <p14:creationId xmlns:p14="http://schemas.microsoft.com/office/powerpoint/2010/main" val="3665596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13290</TotalTime>
  <Words>2567</Words>
  <Application>Microsoft Macintosh PowerPoint</Application>
  <PresentationFormat>On-screen Show (4:3)</PresentationFormat>
  <Paragraphs>293</Paragraphs>
  <Slides>35</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Century Gothic</vt:lpstr>
      <vt:lpstr>Wingdings 2</vt:lpstr>
      <vt:lpstr>Austin</vt:lpstr>
      <vt:lpstr>Immigration Outreach Service Center</vt:lpstr>
      <vt:lpstr>Today – lets look back</vt:lpstr>
      <vt:lpstr>Push and Pull Factors</vt:lpstr>
      <vt:lpstr>Immigrant Journey</vt:lpstr>
      <vt:lpstr>Definitions</vt:lpstr>
      <vt:lpstr>Refugee Data (UNHCR)</vt:lpstr>
      <vt:lpstr>Refugee Data Continued</vt:lpstr>
      <vt:lpstr>Ellis Island Story</vt:lpstr>
      <vt:lpstr>You have to understand that no one puts their children in a boat unless the water is safer than the land</vt:lpstr>
      <vt:lpstr>Routes of Migration</vt:lpstr>
      <vt:lpstr>IOSC Mission and Vision</vt:lpstr>
      <vt:lpstr>IOSC Facts</vt:lpstr>
      <vt:lpstr>IOSC clients</vt:lpstr>
      <vt:lpstr>Crisis of Body-Mind-Spirit</vt:lpstr>
      <vt:lpstr>Surge in Work for IOSC (since 2016)</vt:lpstr>
      <vt:lpstr>IOSC Programs</vt:lpstr>
      <vt:lpstr>Rising split</vt:lpstr>
      <vt:lpstr>Take Home Messages</vt:lpstr>
      <vt:lpstr>You have to understand that no one puts their children in a boat unless the water is safer than the land</vt:lpstr>
      <vt:lpstr>What Else?</vt:lpstr>
      <vt:lpstr>Taxes and Spending Power</vt:lpstr>
      <vt:lpstr>Undocumented: Taxes and Spending Power</vt:lpstr>
      <vt:lpstr>What else do we need to know? DACA: Deferred Action for Childhood Arrivals</vt:lpstr>
      <vt:lpstr>TPS: Decisions Expected</vt:lpstr>
      <vt:lpstr>State Compacts (Iowa &amp; Texas)</vt:lpstr>
      <vt:lpstr>State Suits against the Federal Government</vt:lpstr>
      <vt:lpstr>Sanctuary Coalition of Central Maryland</vt:lpstr>
      <vt:lpstr>Strategies: Be the Friction that Creates Change</vt:lpstr>
      <vt:lpstr>Do You Know Your Rights? What you have the right to say:</vt:lpstr>
      <vt:lpstr>Answers from the UN Global Compact for Migration</vt:lpstr>
      <vt:lpstr>UN Vision</vt:lpstr>
      <vt:lpstr>Take Home Messages</vt:lpstr>
      <vt:lpstr>You have to understand that no one puts their children in a boat unless the water is safer than the land</vt:lpstr>
      <vt:lpstr>Resources</vt:lpstr>
      <vt:lpstr>Immigration Outreach  Service Center</vt:lpstr>
    </vt:vector>
  </TitlesOfParts>
  <Company>iosc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Outreach Service Center</dc:title>
  <dc:creator>IOSC baltimore</dc:creator>
  <cp:lastModifiedBy>Julie Smith</cp:lastModifiedBy>
  <cp:revision>168</cp:revision>
  <cp:lastPrinted>2019-03-01T20:15:46Z</cp:lastPrinted>
  <dcterms:created xsi:type="dcterms:W3CDTF">2017-03-04T19:11:53Z</dcterms:created>
  <dcterms:modified xsi:type="dcterms:W3CDTF">2019-10-28T19:17:59Z</dcterms:modified>
</cp:coreProperties>
</file>